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29"/>
  </p:notesMasterIdLst>
  <p:sldIdLst>
    <p:sldId id="256" r:id="rId2"/>
    <p:sldId id="297" r:id="rId3"/>
    <p:sldId id="298" r:id="rId4"/>
    <p:sldId id="299" r:id="rId5"/>
    <p:sldId id="300" r:id="rId6"/>
    <p:sldId id="303" r:id="rId7"/>
    <p:sldId id="301" r:id="rId8"/>
    <p:sldId id="304" r:id="rId9"/>
    <p:sldId id="305" r:id="rId10"/>
    <p:sldId id="307" r:id="rId11"/>
    <p:sldId id="308" r:id="rId12"/>
    <p:sldId id="309" r:id="rId13"/>
    <p:sldId id="310" r:id="rId14"/>
    <p:sldId id="311" r:id="rId15"/>
    <p:sldId id="259" r:id="rId16"/>
    <p:sldId id="285" r:id="rId17"/>
    <p:sldId id="286" r:id="rId18"/>
    <p:sldId id="288" r:id="rId19"/>
    <p:sldId id="289" r:id="rId20"/>
    <p:sldId id="263" r:id="rId21"/>
    <p:sldId id="290" r:id="rId22"/>
    <p:sldId id="291" r:id="rId23"/>
    <p:sldId id="292" r:id="rId24"/>
    <p:sldId id="293" r:id="rId25"/>
    <p:sldId id="295" r:id="rId26"/>
    <p:sldId id="294" r:id="rId27"/>
    <p:sldId id="278" r:id="rId28"/>
  </p:sldIdLst>
  <p:sldSz cx="9144000" cy="5143500" type="screen16x9"/>
  <p:notesSz cx="6858000" cy="9144000"/>
  <p:embeddedFontLst>
    <p:embeddedFont>
      <p:font typeface="Montserrat"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3405E78F-021E-4825-B1D6-912FF4B7F140}">
  <a:tblStyle styleId="{3405E78F-021E-4825-B1D6-912FF4B7F140}"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3" d="100"/>
          <a:sy n="53" d="100"/>
        </p:scale>
        <p:origin x="-1866" y="-702"/>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 name="Shape 4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8" name="Shape 2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FF9E00"/>
        </a:solidFill>
        <a:effectLst/>
      </p:bgPr>
    </p:bg>
    <p:spTree>
      <p:nvGrpSpPr>
        <p:cNvPr id="1" name="Shape 8"/>
        <p:cNvGrpSpPr/>
        <p:nvPr/>
      </p:nvGrpSpPr>
      <p:grpSpPr>
        <a:xfrm>
          <a:off x="0" y="0"/>
          <a:ext cx="0" cy="0"/>
          <a:chOff x="0" y="0"/>
          <a:chExt cx="0" cy="0"/>
        </a:xfrm>
      </p:grpSpPr>
      <p:sp>
        <p:nvSpPr>
          <p:cNvPr id="9" name="Shape 9"/>
          <p:cNvSpPr/>
          <p:nvPr/>
        </p:nvSpPr>
        <p:spPr>
          <a:xfrm>
            <a:off x="818063" y="805650"/>
            <a:ext cx="7507875" cy="3532200"/>
          </a:xfrm>
          <a:custGeom>
            <a:avLst/>
            <a:gdLst/>
            <a:ahLst/>
            <a:cxnLst/>
            <a:rect l="0" t="0" r="0" b="0"/>
            <a:pathLst>
              <a:path w="300315" h="141288" extrusionOk="0">
                <a:moveTo>
                  <a:pt x="121105" y="0"/>
                </a:moveTo>
                <a:lnTo>
                  <a:pt x="0" y="0"/>
                </a:lnTo>
                <a:lnTo>
                  <a:pt x="0" y="141288"/>
                </a:lnTo>
                <a:lnTo>
                  <a:pt x="300315" y="141288"/>
                </a:lnTo>
                <a:lnTo>
                  <a:pt x="300315" y="305"/>
                </a:lnTo>
                <a:lnTo>
                  <a:pt x="179211" y="305"/>
                </a:lnTo>
              </a:path>
            </a:pathLst>
          </a:custGeom>
          <a:noFill/>
          <a:ln w="152400" cap="flat" cmpd="sng">
            <a:solidFill>
              <a:srgbClr val="FFFFFF"/>
            </a:solidFill>
            <a:prstDash val="solid"/>
            <a:miter lim="8000"/>
            <a:headEnd type="none" w="med" len="med"/>
            <a:tailEnd type="none" w="med" len="med"/>
          </a:ln>
        </p:spPr>
      </p:sp>
      <p:sp>
        <p:nvSpPr>
          <p:cNvPr id="10" name="Shape 10"/>
          <p:cNvSpPr txBox="1">
            <a:spLocks noGrp="1"/>
          </p:cNvSpPr>
          <p:nvPr>
            <p:ph type="ctrTitle"/>
          </p:nvPr>
        </p:nvSpPr>
        <p:spPr>
          <a:xfrm>
            <a:off x="2296350" y="1991850"/>
            <a:ext cx="4551300" cy="1159800"/>
          </a:xfrm>
          <a:prstGeom prst="rect">
            <a:avLst/>
          </a:prstGeom>
        </p:spPr>
        <p:txBody>
          <a:bodyPr spcFirstLastPara="1" wrap="square" lIns="91425" tIns="91425" rIns="91425" bIns="91425" anchor="ctr" anchorCtr="0"/>
          <a:lstStyle>
            <a:lvl1pPr lvl="0" algn="ctr">
              <a:spcBef>
                <a:spcPts val="0"/>
              </a:spcBef>
              <a:spcAft>
                <a:spcPts val="0"/>
              </a:spcAft>
              <a:buClr>
                <a:srgbClr val="434343"/>
              </a:buClr>
              <a:buSzPts val="3000"/>
              <a:buNone/>
              <a:defRPr sz="3000">
                <a:solidFill>
                  <a:srgbClr val="434343"/>
                </a:solidFill>
              </a:defRPr>
            </a:lvl1pPr>
            <a:lvl2pPr lvl="1" algn="ctr">
              <a:spcBef>
                <a:spcPts val="0"/>
              </a:spcBef>
              <a:spcAft>
                <a:spcPts val="0"/>
              </a:spcAft>
              <a:buClr>
                <a:srgbClr val="434343"/>
              </a:buClr>
              <a:buSzPts val="3000"/>
              <a:buNone/>
              <a:defRPr sz="3000">
                <a:solidFill>
                  <a:srgbClr val="434343"/>
                </a:solidFill>
              </a:defRPr>
            </a:lvl2pPr>
            <a:lvl3pPr lvl="2" algn="ctr">
              <a:spcBef>
                <a:spcPts val="0"/>
              </a:spcBef>
              <a:spcAft>
                <a:spcPts val="0"/>
              </a:spcAft>
              <a:buClr>
                <a:srgbClr val="434343"/>
              </a:buClr>
              <a:buSzPts val="3000"/>
              <a:buNone/>
              <a:defRPr sz="3000">
                <a:solidFill>
                  <a:srgbClr val="434343"/>
                </a:solidFill>
              </a:defRPr>
            </a:lvl3pPr>
            <a:lvl4pPr lvl="3" algn="ctr">
              <a:spcBef>
                <a:spcPts val="0"/>
              </a:spcBef>
              <a:spcAft>
                <a:spcPts val="0"/>
              </a:spcAft>
              <a:buClr>
                <a:srgbClr val="434343"/>
              </a:buClr>
              <a:buSzPts val="3000"/>
              <a:buNone/>
              <a:defRPr sz="3000">
                <a:solidFill>
                  <a:srgbClr val="434343"/>
                </a:solidFill>
              </a:defRPr>
            </a:lvl4pPr>
            <a:lvl5pPr lvl="4" algn="ctr">
              <a:spcBef>
                <a:spcPts val="0"/>
              </a:spcBef>
              <a:spcAft>
                <a:spcPts val="0"/>
              </a:spcAft>
              <a:buClr>
                <a:srgbClr val="434343"/>
              </a:buClr>
              <a:buSzPts val="3000"/>
              <a:buNone/>
              <a:defRPr sz="3000">
                <a:solidFill>
                  <a:srgbClr val="434343"/>
                </a:solidFill>
              </a:defRPr>
            </a:lvl5pPr>
            <a:lvl6pPr lvl="5" algn="ctr">
              <a:spcBef>
                <a:spcPts val="0"/>
              </a:spcBef>
              <a:spcAft>
                <a:spcPts val="0"/>
              </a:spcAft>
              <a:buClr>
                <a:srgbClr val="434343"/>
              </a:buClr>
              <a:buSzPts val="3000"/>
              <a:buNone/>
              <a:defRPr sz="3000">
                <a:solidFill>
                  <a:srgbClr val="434343"/>
                </a:solidFill>
              </a:defRPr>
            </a:lvl6pPr>
            <a:lvl7pPr lvl="6" algn="ctr">
              <a:spcBef>
                <a:spcPts val="0"/>
              </a:spcBef>
              <a:spcAft>
                <a:spcPts val="0"/>
              </a:spcAft>
              <a:buClr>
                <a:srgbClr val="434343"/>
              </a:buClr>
              <a:buSzPts val="3000"/>
              <a:buNone/>
              <a:defRPr sz="3000">
                <a:solidFill>
                  <a:srgbClr val="434343"/>
                </a:solidFill>
              </a:defRPr>
            </a:lvl7pPr>
            <a:lvl8pPr lvl="7" algn="ctr">
              <a:spcBef>
                <a:spcPts val="0"/>
              </a:spcBef>
              <a:spcAft>
                <a:spcPts val="0"/>
              </a:spcAft>
              <a:buClr>
                <a:srgbClr val="434343"/>
              </a:buClr>
              <a:buSzPts val="3000"/>
              <a:buNone/>
              <a:defRPr sz="3000">
                <a:solidFill>
                  <a:srgbClr val="434343"/>
                </a:solidFill>
              </a:defRPr>
            </a:lvl8pPr>
            <a:lvl9pPr lvl="8" algn="ctr">
              <a:spcBef>
                <a:spcPts val="0"/>
              </a:spcBef>
              <a:spcAft>
                <a:spcPts val="0"/>
              </a:spcAft>
              <a:buClr>
                <a:srgbClr val="434343"/>
              </a:buClr>
              <a:buSzPts val="3000"/>
              <a:buNone/>
              <a:defRPr sz="3000">
                <a:solidFill>
                  <a:srgbClr val="434343"/>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rgbClr val="FF9E00"/>
        </a:solidFill>
        <a:effectLst/>
      </p:bgPr>
    </p:bg>
    <p:spTree>
      <p:nvGrpSpPr>
        <p:cNvPr id="1" name="Shape 11"/>
        <p:cNvGrpSpPr/>
        <p:nvPr/>
      </p:nvGrpSpPr>
      <p:grpSpPr>
        <a:xfrm>
          <a:off x="0" y="0"/>
          <a:ext cx="0" cy="0"/>
          <a:chOff x="0" y="0"/>
          <a:chExt cx="0" cy="0"/>
        </a:xfrm>
      </p:grpSpPr>
      <p:sp>
        <p:nvSpPr>
          <p:cNvPr id="12" name="Shape 12"/>
          <p:cNvSpPr/>
          <p:nvPr/>
        </p:nvSpPr>
        <p:spPr>
          <a:xfrm>
            <a:off x="818063" y="805650"/>
            <a:ext cx="7507875" cy="3532200"/>
          </a:xfrm>
          <a:custGeom>
            <a:avLst/>
            <a:gdLst/>
            <a:ahLst/>
            <a:cxnLst/>
            <a:rect l="0" t="0" r="0" b="0"/>
            <a:pathLst>
              <a:path w="300315" h="141288" extrusionOk="0">
                <a:moveTo>
                  <a:pt x="121105" y="0"/>
                </a:moveTo>
                <a:lnTo>
                  <a:pt x="0" y="0"/>
                </a:lnTo>
                <a:lnTo>
                  <a:pt x="0" y="141288"/>
                </a:lnTo>
                <a:lnTo>
                  <a:pt x="300315" y="141288"/>
                </a:lnTo>
                <a:lnTo>
                  <a:pt x="300315" y="305"/>
                </a:lnTo>
                <a:lnTo>
                  <a:pt x="179211" y="305"/>
                </a:lnTo>
              </a:path>
            </a:pathLst>
          </a:custGeom>
          <a:noFill/>
          <a:ln w="76200" cap="flat" cmpd="sng">
            <a:solidFill>
              <a:srgbClr val="FFFFFF"/>
            </a:solidFill>
            <a:prstDash val="solid"/>
            <a:miter lim="8000"/>
            <a:headEnd type="none" w="med" len="med"/>
            <a:tailEnd type="none" w="med" len="med"/>
          </a:ln>
        </p:spPr>
      </p:sp>
      <p:sp>
        <p:nvSpPr>
          <p:cNvPr id="13" name="Shape 13"/>
          <p:cNvSpPr txBox="1">
            <a:spLocks noGrp="1"/>
          </p:cNvSpPr>
          <p:nvPr>
            <p:ph type="ctrTitle"/>
          </p:nvPr>
        </p:nvSpPr>
        <p:spPr>
          <a:xfrm>
            <a:off x="1933200" y="2189999"/>
            <a:ext cx="5277600" cy="447600"/>
          </a:xfrm>
          <a:prstGeom prst="rect">
            <a:avLst/>
          </a:prstGeom>
        </p:spPr>
        <p:txBody>
          <a:bodyPr spcFirstLastPara="1" wrap="square" lIns="91425" tIns="91425" rIns="91425" bIns="91425" anchor="b" anchorCtr="0"/>
          <a:lstStyle>
            <a:lvl1pPr lvl="0" algn="ctr" rtl="0">
              <a:spcBef>
                <a:spcPts val="0"/>
              </a:spcBef>
              <a:spcAft>
                <a:spcPts val="0"/>
              </a:spcAft>
              <a:buClr>
                <a:srgbClr val="434343"/>
              </a:buClr>
              <a:buSzPts val="2400"/>
              <a:buNone/>
              <a:defRPr sz="2400" b="0">
                <a:solidFill>
                  <a:srgbClr val="434343"/>
                </a:solidFill>
              </a:defRPr>
            </a:lvl1pPr>
            <a:lvl2pPr lvl="1" algn="ctr" rtl="0">
              <a:spcBef>
                <a:spcPts val="0"/>
              </a:spcBef>
              <a:spcAft>
                <a:spcPts val="0"/>
              </a:spcAft>
              <a:buClr>
                <a:srgbClr val="434343"/>
              </a:buClr>
              <a:buSzPts val="2400"/>
              <a:buNone/>
              <a:defRPr sz="2400" b="0">
                <a:solidFill>
                  <a:srgbClr val="434343"/>
                </a:solidFill>
              </a:defRPr>
            </a:lvl2pPr>
            <a:lvl3pPr lvl="2" algn="ctr" rtl="0">
              <a:spcBef>
                <a:spcPts val="0"/>
              </a:spcBef>
              <a:spcAft>
                <a:spcPts val="0"/>
              </a:spcAft>
              <a:buClr>
                <a:srgbClr val="434343"/>
              </a:buClr>
              <a:buSzPts val="2400"/>
              <a:buNone/>
              <a:defRPr sz="2400" b="0">
                <a:solidFill>
                  <a:srgbClr val="434343"/>
                </a:solidFill>
              </a:defRPr>
            </a:lvl3pPr>
            <a:lvl4pPr lvl="3" algn="ctr" rtl="0">
              <a:spcBef>
                <a:spcPts val="0"/>
              </a:spcBef>
              <a:spcAft>
                <a:spcPts val="0"/>
              </a:spcAft>
              <a:buClr>
                <a:srgbClr val="434343"/>
              </a:buClr>
              <a:buSzPts val="2400"/>
              <a:buNone/>
              <a:defRPr sz="2400" b="0">
                <a:solidFill>
                  <a:srgbClr val="434343"/>
                </a:solidFill>
              </a:defRPr>
            </a:lvl4pPr>
            <a:lvl5pPr lvl="4" algn="ctr" rtl="0">
              <a:spcBef>
                <a:spcPts val="0"/>
              </a:spcBef>
              <a:spcAft>
                <a:spcPts val="0"/>
              </a:spcAft>
              <a:buClr>
                <a:srgbClr val="434343"/>
              </a:buClr>
              <a:buSzPts val="2400"/>
              <a:buNone/>
              <a:defRPr sz="2400" b="0">
                <a:solidFill>
                  <a:srgbClr val="434343"/>
                </a:solidFill>
              </a:defRPr>
            </a:lvl5pPr>
            <a:lvl6pPr lvl="5" algn="ctr" rtl="0">
              <a:spcBef>
                <a:spcPts val="0"/>
              </a:spcBef>
              <a:spcAft>
                <a:spcPts val="0"/>
              </a:spcAft>
              <a:buClr>
                <a:srgbClr val="434343"/>
              </a:buClr>
              <a:buSzPts val="2400"/>
              <a:buNone/>
              <a:defRPr sz="2400" b="0">
                <a:solidFill>
                  <a:srgbClr val="434343"/>
                </a:solidFill>
              </a:defRPr>
            </a:lvl6pPr>
            <a:lvl7pPr lvl="6" algn="ctr" rtl="0">
              <a:spcBef>
                <a:spcPts val="0"/>
              </a:spcBef>
              <a:spcAft>
                <a:spcPts val="0"/>
              </a:spcAft>
              <a:buClr>
                <a:srgbClr val="434343"/>
              </a:buClr>
              <a:buSzPts val="2400"/>
              <a:buNone/>
              <a:defRPr sz="2400" b="0">
                <a:solidFill>
                  <a:srgbClr val="434343"/>
                </a:solidFill>
              </a:defRPr>
            </a:lvl7pPr>
            <a:lvl8pPr lvl="7" algn="ctr" rtl="0">
              <a:spcBef>
                <a:spcPts val="0"/>
              </a:spcBef>
              <a:spcAft>
                <a:spcPts val="0"/>
              </a:spcAft>
              <a:buClr>
                <a:srgbClr val="434343"/>
              </a:buClr>
              <a:buSzPts val="2400"/>
              <a:buNone/>
              <a:defRPr sz="2400" b="0">
                <a:solidFill>
                  <a:srgbClr val="434343"/>
                </a:solidFill>
              </a:defRPr>
            </a:lvl8pPr>
            <a:lvl9pPr lvl="8" algn="ctr" rtl="0">
              <a:spcBef>
                <a:spcPts val="0"/>
              </a:spcBef>
              <a:spcAft>
                <a:spcPts val="0"/>
              </a:spcAft>
              <a:buClr>
                <a:srgbClr val="434343"/>
              </a:buClr>
              <a:buSzPts val="2400"/>
              <a:buNone/>
              <a:defRPr sz="2400" b="0">
                <a:solidFill>
                  <a:srgbClr val="434343"/>
                </a:solidFill>
              </a:defRPr>
            </a:lvl9pPr>
          </a:lstStyle>
          <a:p>
            <a:endParaRPr/>
          </a:p>
        </p:txBody>
      </p:sp>
      <p:sp>
        <p:nvSpPr>
          <p:cNvPr id="14" name="Shape 14"/>
          <p:cNvSpPr txBox="1">
            <a:spLocks noGrp="1"/>
          </p:cNvSpPr>
          <p:nvPr>
            <p:ph type="subTitle" idx="1"/>
          </p:nvPr>
        </p:nvSpPr>
        <p:spPr>
          <a:xfrm>
            <a:off x="685800" y="2505901"/>
            <a:ext cx="7772400" cy="447600"/>
          </a:xfrm>
          <a:prstGeom prst="rect">
            <a:avLst/>
          </a:prstGeom>
        </p:spPr>
        <p:txBody>
          <a:bodyPr spcFirstLastPara="1" wrap="square" lIns="91425" tIns="91425" rIns="91425" bIns="91425" anchor="t" anchorCtr="0"/>
          <a:lstStyle>
            <a:lvl1pPr lvl="0" algn="ctr" rtl="0">
              <a:spcBef>
                <a:spcPts val="0"/>
              </a:spcBef>
              <a:spcAft>
                <a:spcPts val="0"/>
              </a:spcAft>
              <a:buClr>
                <a:srgbClr val="FFFFFF"/>
              </a:buClr>
              <a:buSzPts val="1800"/>
              <a:buNone/>
              <a:defRPr sz="1800">
                <a:solidFill>
                  <a:srgbClr val="FFFFFF"/>
                </a:solidFill>
              </a:defRPr>
            </a:lvl1pPr>
            <a:lvl2pPr lvl="1" algn="ctr" rtl="0">
              <a:spcBef>
                <a:spcPts val="0"/>
              </a:spcBef>
              <a:spcAft>
                <a:spcPts val="0"/>
              </a:spcAft>
              <a:buClr>
                <a:srgbClr val="FFFFFF"/>
              </a:buClr>
              <a:buSzPts val="1800"/>
              <a:buNone/>
              <a:defRPr sz="1800">
                <a:solidFill>
                  <a:srgbClr val="FFFFFF"/>
                </a:solidFill>
              </a:defRPr>
            </a:lvl2pPr>
            <a:lvl3pPr lvl="2" algn="ctr" rtl="0">
              <a:spcBef>
                <a:spcPts val="0"/>
              </a:spcBef>
              <a:spcAft>
                <a:spcPts val="0"/>
              </a:spcAft>
              <a:buClr>
                <a:srgbClr val="FFFFFF"/>
              </a:buClr>
              <a:buSzPts val="1800"/>
              <a:buNone/>
              <a:defRPr sz="1800">
                <a:solidFill>
                  <a:srgbClr val="FFFFFF"/>
                </a:solidFill>
              </a:defRPr>
            </a:lvl3pPr>
            <a:lvl4pPr lvl="3" algn="ctr" rtl="0">
              <a:spcBef>
                <a:spcPts val="0"/>
              </a:spcBef>
              <a:spcAft>
                <a:spcPts val="0"/>
              </a:spcAft>
              <a:buClr>
                <a:srgbClr val="FFFFFF"/>
              </a:buClr>
              <a:buSzPts val="1800"/>
              <a:buNone/>
              <a:defRPr>
                <a:solidFill>
                  <a:srgbClr val="FFFFFF"/>
                </a:solidFill>
              </a:defRPr>
            </a:lvl4pPr>
            <a:lvl5pPr lvl="4" algn="ctr" rtl="0">
              <a:spcBef>
                <a:spcPts val="0"/>
              </a:spcBef>
              <a:spcAft>
                <a:spcPts val="0"/>
              </a:spcAft>
              <a:buClr>
                <a:srgbClr val="FFFFFF"/>
              </a:buClr>
              <a:buSzPts val="1800"/>
              <a:buNone/>
              <a:defRPr>
                <a:solidFill>
                  <a:srgbClr val="FFFFFF"/>
                </a:solidFill>
              </a:defRPr>
            </a:lvl5pPr>
            <a:lvl6pPr lvl="5" algn="ctr" rtl="0">
              <a:spcBef>
                <a:spcPts val="0"/>
              </a:spcBef>
              <a:spcAft>
                <a:spcPts val="0"/>
              </a:spcAft>
              <a:buClr>
                <a:srgbClr val="FFFFFF"/>
              </a:buClr>
              <a:buSzPts val="1800"/>
              <a:buNone/>
              <a:defRPr>
                <a:solidFill>
                  <a:srgbClr val="FFFFFF"/>
                </a:solidFill>
              </a:defRPr>
            </a:lvl6pPr>
            <a:lvl7pPr lvl="6" algn="ctr" rtl="0">
              <a:spcBef>
                <a:spcPts val="0"/>
              </a:spcBef>
              <a:spcAft>
                <a:spcPts val="0"/>
              </a:spcAft>
              <a:buClr>
                <a:srgbClr val="FFFFFF"/>
              </a:buClr>
              <a:buSzPts val="1800"/>
              <a:buNone/>
              <a:defRPr>
                <a:solidFill>
                  <a:srgbClr val="FFFFFF"/>
                </a:solidFill>
              </a:defRPr>
            </a:lvl7pPr>
            <a:lvl8pPr lvl="7" algn="ctr" rtl="0">
              <a:spcBef>
                <a:spcPts val="0"/>
              </a:spcBef>
              <a:spcAft>
                <a:spcPts val="0"/>
              </a:spcAft>
              <a:buClr>
                <a:srgbClr val="FFFFFF"/>
              </a:buClr>
              <a:buSzPts val="1800"/>
              <a:buNone/>
              <a:defRPr>
                <a:solidFill>
                  <a:srgbClr val="FFFFFF"/>
                </a:solidFill>
              </a:defRPr>
            </a:lvl8pPr>
            <a:lvl9pPr lvl="8" algn="ctr" rtl="0">
              <a:spcBef>
                <a:spcPts val="0"/>
              </a:spcBef>
              <a:spcAft>
                <a:spcPts val="0"/>
              </a:spcAft>
              <a:buClr>
                <a:srgbClr val="FFFFFF"/>
              </a:buClr>
              <a:buSzPts val="1800"/>
              <a:buNone/>
              <a:defRPr>
                <a:solidFill>
                  <a:srgbClr val="FFFFFF"/>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solidFill>
          <a:srgbClr val="434343"/>
        </a:solidFill>
        <a:effectLst/>
      </p:bgPr>
    </p:bg>
    <p:spTree>
      <p:nvGrpSpPr>
        <p:cNvPr id="1" name="Shape 15"/>
        <p:cNvGrpSpPr/>
        <p:nvPr/>
      </p:nvGrpSpPr>
      <p:grpSpPr>
        <a:xfrm>
          <a:off x="0" y="0"/>
          <a:ext cx="0" cy="0"/>
          <a:chOff x="0" y="0"/>
          <a:chExt cx="0" cy="0"/>
        </a:xfrm>
      </p:grpSpPr>
      <p:sp>
        <p:nvSpPr>
          <p:cNvPr id="16" name="Shape 16"/>
          <p:cNvSpPr/>
          <p:nvPr/>
        </p:nvSpPr>
        <p:spPr>
          <a:xfrm>
            <a:off x="818063" y="805650"/>
            <a:ext cx="7507875" cy="3532200"/>
          </a:xfrm>
          <a:custGeom>
            <a:avLst/>
            <a:gdLst/>
            <a:ahLst/>
            <a:cxnLst/>
            <a:rect l="0" t="0" r="0" b="0"/>
            <a:pathLst>
              <a:path w="300315" h="141288" extrusionOk="0">
                <a:moveTo>
                  <a:pt x="121105" y="0"/>
                </a:moveTo>
                <a:lnTo>
                  <a:pt x="0" y="0"/>
                </a:lnTo>
                <a:lnTo>
                  <a:pt x="0" y="141288"/>
                </a:lnTo>
                <a:lnTo>
                  <a:pt x="300315" y="141288"/>
                </a:lnTo>
                <a:lnTo>
                  <a:pt x="300315" y="305"/>
                </a:lnTo>
                <a:lnTo>
                  <a:pt x="179211" y="305"/>
                </a:lnTo>
              </a:path>
            </a:pathLst>
          </a:custGeom>
          <a:noFill/>
          <a:ln w="76200" cap="flat" cmpd="sng">
            <a:solidFill>
              <a:srgbClr val="FF9E00"/>
            </a:solidFill>
            <a:prstDash val="solid"/>
            <a:miter lim="8000"/>
            <a:headEnd type="none" w="med" len="med"/>
            <a:tailEnd type="none" w="med" len="med"/>
          </a:ln>
        </p:spPr>
      </p:sp>
      <p:sp>
        <p:nvSpPr>
          <p:cNvPr id="17" name="Shape 17"/>
          <p:cNvSpPr txBox="1">
            <a:spLocks noGrp="1"/>
          </p:cNvSpPr>
          <p:nvPr>
            <p:ph type="body" idx="1"/>
          </p:nvPr>
        </p:nvSpPr>
        <p:spPr>
          <a:xfrm>
            <a:off x="2037600" y="2161800"/>
            <a:ext cx="5068800" cy="819900"/>
          </a:xfrm>
          <a:prstGeom prst="rect">
            <a:avLst/>
          </a:prstGeom>
        </p:spPr>
        <p:txBody>
          <a:bodyPr spcFirstLastPara="1" wrap="square" lIns="91425" tIns="91425" rIns="91425" bIns="91425" anchor="ctr" anchorCtr="0"/>
          <a:lstStyle>
            <a:lvl1pPr marL="457200" lvl="0" indent="-342900" algn="ctr" rtl="0">
              <a:spcBef>
                <a:spcPts val="600"/>
              </a:spcBef>
              <a:spcAft>
                <a:spcPts val="0"/>
              </a:spcAft>
              <a:buSzPts val="1800"/>
              <a:buChar char="⊡"/>
              <a:defRPr sz="1800" i="1">
                <a:solidFill>
                  <a:srgbClr val="CCCCCC"/>
                </a:solidFill>
              </a:defRPr>
            </a:lvl1pPr>
            <a:lvl2pPr marL="914400" lvl="1" indent="-342900" algn="ctr" rtl="0">
              <a:spcBef>
                <a:spcPts val="0"/>
              </a:spcBef>
              <a:spcAft>
                <a:spcPts val="0"/>
              </a:spcAft>
              <a:buSzPts val="1800"/>
              <a:buChar char="□"/>
              <a:defRPr sz="1800" i="1">
                <a:solidFill>
                  <a:srgbClr val="CCCCCC"/>
                </a:solidFill>
              </a:defRPr>
            </a:lvl2pPr>
            <a:lvl3pPr marL="1371600" lvl="2" indent="-342900" algn="ctr" rtl="0">
              <a:spcBef>
                <a:spcPts val="0"/>
              </a:spcBef>
              <a:spcAft>
                <a:spcPts val="0"/>
              </a:spcAft>
              <a:buSzPts val="1800"/>
              <a:buChar char="■"/>
              <a:defRPr sz="1800" i="1">
                <a:solidFill>
                  <a:srgbClr val="CCCCCC"/>
                </a:solidFill>
              </a:defRPr>
            </a:lvl3pPr>
            <a:lvl4pPr marL="1828800" lvl="3" indent="-342900" algn="ctr" rtl="0">
              <a:spcBef>
                <a:spcPts val="0"/>
              </a:spcBef>
              <a:spcAft>
                <a:spcPts val="0"/>
              </a:spcAft>
              <a:buSzPts val="1800"/>
              <a:buChar char="●"/>
              <a:defRPr i="1">
                <a:solidFill>
                  <a:srgbClr val="CCCCCC"/>
                </a:solidFill>
              </a:defRPr>
            </a:lvl4pPr>
            <a:lvl5pPr marL="2286000" lvl="4" indent="-342900" algn="ctr" rtl="0">
              <a:spcBef>
                <a:spcPts val="0"/>
              </a:spcBef>
              <a:spcAft>
                <a:spcPts val="0"/>
              </a:spcAft>
              <a:buSzPts val="1800"/>
              <a:buChar char="○"/>
              <a:defRPr i="1">
                <a:solidFill>
                  <a:srgbClr val="CCCCCC"/>
                </a:solidFill>
              </a:defRPr>
            </a:lvl5pPr>
            <a:lvl6pPr marL="2743200" lvl="5" indent="-342900" algn="ctr" rtl="0">
              <a:spcBef>
                <a:spcPts val="0"/>
              </a:spcBef>
              <a:spcAft>
                <a:spcPts val="0"/>
              </a:spcAft>
              <a:buClr>
                <a:srgbClr val="CCCCCC"/>
              </a:buClr>
              <a:buSzPts val="1800"/>
              <a:buChar char="■"/>
              <a:defRPr i="1">
                <a:solidFill>
                  <a:srgbClr val="CCCCCC"/>
                </a:solidFill>
              </a:defRPr>
            </a:lvl6pPr>
            <a:lvl7pPr marL="3200400" lvl="6" indent="-342900" algn="ctr" rtl="0">
              <a:spcBef>
                <a:spcPts val="0"/>
              </a:spcBef>
              <a:spcAft>
                <a:spcPts val="0"/>
              </a:spcAft>
              <a:buClr>
                <a:srgbClr val="CCCCCC"/>
              </a:buClr>
              <a:buSzPts val="1800"/>
              <a:buChar char="●"/>
              <a:defRPr i="1">
                <a:solidFill>
                  <a:srgbClr val="CCCCCC"/>
                </a:solidFill>
              </a:defRPr>
            </a:lvl7pPr>
            <a:lvl8pPr marL="3657600" lvl="7" indent="-342900" algn="ctr" rtl="0">
              <a:spcBef>
                <a:spcPts val="0"/>
              </a:spcBef>
              <a:spcAft>
                <a:spcPts val="0"/>
              </a:spcAft>
              <a:buClr>
                <a:srgbClr val="CCCCCC"/>
              </a:buClr>
              <a:buSzPts val="1800"/>
              <a:buChar char="○"/>
              <a:defRPr i="1">
                <a:solidFill>
                  <a:srgbClr val="CCCCCC"/>
                </a:solidFill>
              </a:defRPr>
            </a:lvl8pPr>
            <a:lvl9pPr marL="4114800" lvl="8" indent="-342900" algn="ctr">
              <a:spcBef>
                <a:spcPts val="0"/>
              </a:spcBef>
              <a:spcAft>
                <a:spcPts val="0"/>
              </a:spcAft>
              <a:buClr>
                <a:srgbClr val="CCCCCC"/>
              </a:buClr>
              <a:buSzPts val="1800"/>
              <a:buChar char="■"/>
              <a:defRPr i="1">
                <a:solidFill>
                  <a:srgbClr val="CCCCCC"/>
                </a:solidFill>
              </a:defRPr>
            </a:lvl9pPr>
          </a:lstStyle>
          <a:p>
            <a:endParaRPr/>
          </a:p>
        </p:txBody>
      </p:sp>
      <p:sp>
        <p:nvSpPr>
          <p:cNvPr id="18" name="Shape 18"/>
          <p:cNvSpPr txBox="1"/>
          <p:nvPr/>
        </p:nvSpPr>
        <p:spPr>
          <a:xfrm>
            <a:off x="3853200" y="293593"/>
            <a:ext cx="1437600" cy="6537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9600">
                <a:solidFill>
                  <a:srgbClr val="FF9E00"/>
                </a:solidFill>
                <a:latin typeface="Montserrat"/>
                <a:ea typeface="Montserrat"/>
                <a:cs typeface="Montserrat"/>
                <a:sym typeface="Montserrat"/>
              </a:rPr>
              <a:t>“</a:t>
            </a:r>
            <a:endParaRPr sz="9600">
              <a:solidFill>
                <a:srgbClr val="FF9E00"/>
              </a:solidFill>
              <a:latin typeface="Montserrat"/>
              <a:ea typeface="Montserrat"/>
              <a:cs typeface="Montserrat"/>
              <a:sym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3"/>
        <p:cNvGrpSpPr/>
        <p:nvPr/>
      </p:nvGrpSpPr>
      <p:grpSpPr>
        <a:xfrm>
          <a:off x="0" y="0"/>
          <a:ext cx="0" cy="0"/>
          <a:chOff x="0" y="0"/>
          <a:chExt cx="0" cy="0"/>
        </a:xfrm>
      </p:grpSpPr>
      <p:sp>
        <p:nvSpPr>
          <p:cNvPr id="24" name="Shape 24"/>
          <p:cNvSpPr/>
          <p:nvPr/>
        </p:nvSpPr>
        <p:spPr>
          <a:xfrm>
            <a:off x="259950" y="274275"/>
            <a:ext cx="8624125" cy="4594950"/>
          </a:xfrm>
          <a:custGeom>
            <a:avLst/>
            <a:gdLst/>
            <a:ahLst/>
            <a:cxnLst/>
            <a:rect l="0" t="0" r="0" b="0"/>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rgbClr val="FF9E00"/>
            </a:solidFill>
            <a:prstDash val="solid"/>
            <a:miter lim="8000"/>
            <a:headEnd type="none" w="med" len="med"/>
            <a:tailEnd type="none" w="med" len="med"/>
          </a:ln>
        </p:spPr>
      </p:sp>
      <p:sp>
        <p:nvSpPr>
          <p:cNvPr id="25" name="Shape 25"/>
          <p:cNvSpPr txBox="1">
            <a:spLocks noGrp="1"/>
          </p:cNvSpPr>
          <p:nvPr>
            <p:ph type="title"/>
          </p:nvPr>
        </p:nvSpPr>
        <p:spPr>
          <a:xfrm>
            <a:off x="3241650" y="91566"/>
            <a:ext cx="2660700" cy="733800"/>
          </a:xfrm>
          <a:prstGeom prst="rect">
            <a:avLst/>
          </a:prstGeom>
        </p:spPr>
        <p:txBody>
          <a:bodyPr spcFirstLastPara="1" wrap="square" lIns="91425" tIns="91425" rIns="91425" bIns="91425" anchor="t" anchorCtr="0"/>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26" name="Shape 26"/>
          <p:cNvSpPr txBox="1">
            <a:spLocks noGrp="1"/>
          </p:cNvSpPr>
          <p:nvPr>
            <p:ph type="body" idx="1"/>
          </p:nvPr>
        </p:nvSpPr>
        <p:spPr>
          <a:xfrm>
            <a:off x="840975" y="956004"/>
            <a:ext cx="3621900" cy="2965500"/>
          </a:xfrm>
          <a:prstGeom prst="rect">
            <a:avLst/>
          </a:prstGeom>
        </p:spPr>
        <p:txBody>
          <a:bodyPr spcFirstLastPara="1" wrap="square" lIns="91425" tIns="91425" rIns="91425" bIns="91425" anchor="t" anchorCtr="0"/>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Shape 27"/>
          <p:cNvSpPr txBox="1">
            <a:spLocks noGrp="1"/>
          </p:cNvSpPr>
          <p:nvPr>
            <p:ph type="body" idx="2"/>
          </p:nvPr>
        </p:nvSpPr>
        <p:spPr>
          <a:xfrm>
            <a:off x="4681053" y="956004"/>
            <a:ext cx="3621900" cy="2965500"/>
          </a:xfrm>
          <a:prstGeom prst="rect">
            <a:avLst/>
          </a:prstGeom>
        </p:spPr>
        <p:txBody>
          <a:bodyPr spcFirstLastPara="1" wrap="square" lIns="91425" tIns="91425" rIns="91425" bIns="91425" anchor="t" anchorCtr="0"/>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sp>
        <p:nvSpPr>
          <p:cNvPr id="41" name="Shape 41"/>
          <p:cNvSpPr/>
          <p:nvPr/>
        </p:nvSpPr>
        <p:spPr>
          <a:xfrm>
            <a:off x="558125" y="550425"/>
            <a:ext cx="8028198" cy="4042637"/>
          </a:xfrm>
          <a:custGeom>
            <a:avLst/>
            <a:gdLst/>
            <a:ahLst/>
            <a:cxnLst/>
            <a:rect l="0" t="0" r="0" b="0"/>
            <a:pathLst>
              <a:path w="344965" h="183798" extrusionOk="0">
                <a:moveTo>
                  <a:pt x="144041" y="38"/>
                </a:moveTo>
                <a:lnTo>
                  <a:pt x="0" y="0"/>
                </a:lnTo>
                <a:lnTo>
                  <a:pt x="0" y="183798"/>
                </a:lnTo>
                <a:lnTo>
                  <a:pt x="344965" y="183798"/>
                </a:lnTo>
                <a:lnTo>
                  <a:pt x="344965" y="0"/>
                </a:lnTo>
                <a:lnTo>
                  <a:pt x="202146" y="38"/>
                </a:lnTo>
              </a:path>
            </a:pathLst>
          </a:custGeom>
          <a:noFill/>
          <a:ln w="76200" cap="flat" cmpd="sng">
            <a:solidFill>
              <a:srgbClr val="FF9E00"/>
            </a:solidFill>
            <a:prstDash val="solid"/>
            <a:miter lim="8000"/>
            <a:headEnd type="none" w="med" len="med"/>
            <a:tailEnd type="none" w="med" len="med"/>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inverse">
  <p:cSld name="BLANK_1">
    <p:bg>
      <p:bgPr>
        <a:solidFill>
          <a:srgbClr val="434343"/>
        </a:solidFill>
        <a:effectLst/>
      </p:bgPr>
    </p:bg>
    <p:spTree>
      <p:nvGrpSpPr>
        <p:cNvPr id="1" name="Shape 42"/>
        <p:cNvGrpSpPr/>
        <p:nvPr/>
      </p:nvGrpSpPr>
      <p:grpSpPr>
        <a:xfrm>
          <a:off x="0" y="0"/>
          <a:ext cx="0" cy="0"/>
          <a:chOff x="0" y="0"/>
          <a:chExt cx="0" cy="0"/>
        </a:xfrm>
      </p:grpSpPr>
      <p:sp>
        <p:nvSpPr>
          <p:cNvPr id="43" name="Shape 43"/>
          <p:cNvSpPr/>
          <p:nvPr/>
        </p:nvSpPr>
        <p:spPr>
          <a:xfrm>
            <a:off x="558125" y="550425"/>
            <a:ext cx="8028198" cy="4042637"/>
          </a:xfrm>
          <a:custGeom>
            <a:avLst/>
            <a:gdLst/>
            <a:ahLst/>
            <a:cxnLst/>
            <a:rect l="0" t="0" r="0" b="0"/>
            <a:pathLst>
              <a:path w="344965" h="183798" extrusionOk="0">
                <a:moveTo>
                  <a:pt x="144041" y="38"/>
                </a:moveTo>
                <a:lnTo>
                  <a:pt x="0" y="0"/>
                </a:lnTo>
                <a:lnTo>
                  <a:pt x="0" y="183798"/>
                </a:lnTo>
                <a:lnTo>
                  <a:pt x="344965" y="183798"/>
                </a:lnTo>
                <a:lnTo>
                  <a:pt x="344965" y="0"/>
                </a:lnTo>
                <a:lnTo>
                  <a:pt x="202146" y="38"/>
                </a:lnTo>
              </a:path>
            </a:pathLst>
          </a:custGeom>
          <a:noFill/>
          <a:ln w="76200" cap="flat" cmpd="sng">
            <a:solidFill>
              <a:srgbClr val="FFFFFF"/>
            </a:solidFill>
            <a:prstDash val="solid"/>
            <a:miter lim="8000"/>
            <a:headEnd type="none" w="med" len="med"/>
            <a:tailEnd type="none" w="med" len="me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9"/>
        <p:cNvGrpSpPr/>
        <p:nvPr/>
      </p:nvGrpSpPr>
      <p:grpSpPr>
        <a:xfrm>
          <a:off x="0" y="0"/>
          <a:ext cx="0" cy="0"/>
          <a:chOff x="0" y="0"/>
          <a:chExt cx="0" cy="0"/>
        </a:xfrm>
      </p:grpSpPr>
      <p:sp>
        <p:nvSpPr>
          <p:cNvPr id="20" name="Shape 20"/>
          <p:cNvSpPr/>
          <p:nvPr/>
        </p:nvSpPr>
        <p:spPr>
          <a:xfrm>
            <a:off x="259950" y="274275"/>
            <a:ext cx="8624125" cy="4594950"/>
          </a:xfrm>
          <a:custGeom>
            <a:avLst/>
            <a:gdLst/>
            <a:ahLst/>
            <a:cxnLst/>
            <a:rect l="0" t="0" r="0" b="0"/>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rgbClr val="FF9E00"/>
            </a:solidFill>
            <a:prstDash val="solid"/>
            <a:miter lim="8000"/>
            <a:headEnd type="none" w="med" len="med"/>
            <a:tailEnd type="none" w="med" len="med"/>
          </a:ln>
        </p:spPr>
      </p:sp>
      <p:sp>
        <p:nvSpPr>
          <p:cNvPr id="21" name="Shape 21"/>
          <p:cNvSpPr txBox="1">
            <a:spLocks noGrp="1"/>
          </p:cNvSpPr>
          <p:nvPr>
            <p:ph type="title"/>
          </p:nvPr>
        </p:nvSpPr>
        <p:spPr>
          <a:xfrm>
            <a:off x="3241650" y="91566"/>
            <a:ext cx="2660700" cy="733800"/>
          </a:xfrm>
          <a:prstGeom prst="rect">
            <a:avLst/>
          </a:prstGeom>
        </p:spPr>
        <p:txBody>
          <a:bodyPr spcFirstLastPara="1" wrap="square" lIns="91425" tIns="91425" rIns="91425" bIns="91425" anchor="t" anchorCtr="0"/>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22" name="Shape 22"/>
          <p:cNvSpPr txBox="1">
            <a:spLocks noGrp="1"/>
          </p:cNvSpPr>
          <p:nvPr>
            <p:ph type="body" idx="1"/>
          </p:nvPr>
        </p:nvSpPr>
        <p:spPr>
          <a:xfrm>
            <a:off x="916650" y="950850"/>
            <a:ext cx="7310700" cy="3241800"/>
          </a:xfrm>
          <a:prstGeom prst="rect">
            <a:avLst/>
          </a:prstGeom>
        </p:spPr>
        <p:txBody>
          <a:bodyPr spcFirstLastPara="1" wrap="square" lIns="91425" tIns="91425" rIns="91425" bIns="91425" anchor="t" anchorCtr="0"/>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241650" y="91566"/>
            <a:ext cx="2660700" cy="733800"/>
          </a:xfrm>
          <a:prstGeom prst="rect">
            <a:avLst/>
          </a:prstGeom>
          <a:noFill/>
          <a:ln>
            <a:noFill/>
          </a:ln>
        </p:spPr>
        <p:txBody>
          <a:bodyPr spcFirstLastPara="1" wrap="square" lIns="91425" tIns="91425" rIns="91425" bIns="91425" anchor="t" anchorCtr="0"/>
          <a:lstStyle>
            <a:lvl1pPr lvl="0"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1pPr>
            <a:lvl2pPr lvl="1"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2pPr>
            <a:lvl3pPr lvl="2"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3pPr>
            <a:lvl4pPr lvl="3"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4pPr>
            <a:lvl5pPr lvl="4"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5pPr>
            <a:lvl6pPr lvl="5"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6pPr>
            <a:lvl7pPr lvl="6"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7pPr>
            <a:lvl8pPr lvl="7"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8pPr>
            <a:lvl9pPr lvl="8" algn="ctr">
              <a:spcBef>
                <a:spcPts val="0"/>
              </a:spcBef>
              <a:spcAft>
                <a:spcPts val="0"/>
              </a:spcAft>
              <a:buClr>
                <a:srgbClr val="999999"/>
              </a:buClr>
              <a:buSzPts val="1200"/>
              <a:buFont typeface="Montserrat"/>
              <a:buNone/>
              <a:defRPr sz="1200" b="1">
                <a:solidFill>
                  <a:srgbClr val="999999"/>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916650" y="950850"/>
            <a:ext cx="7310700" cy="3241800"/>
          </a:xfrm>
          <a:prstGeom prst="rect">
            <a:avLst/>
          </a:prstGeom>
          <a:noFill/>
          <a:ln>
            <a:noFill/>
          </a:ln>
        </p:spPr>
        <p:txBody>
          <a:bodyPr spcFirstLastPara="1" wrap="square" lIns="91425" tIns="91425" rIns="91425" bIns="91425" anchor="t" anchorCtr="0"/>
          <a:lstStyle>
            <a:lvl1pPr marL="457200" lvl="0" indent="-381000">
              <a:spcBef>
                <a:spcPts val="600"/>
              </a:spcBef>
              <a:spcAft>
                <a:spcPts val="0"/>
              </a:spcAft>
              <a:buClr>
                <a:srgbClr val="CCCCCC"/>
              </a:buClr>
              <a:buSzPts val="2400"/>
              <a:buFont typeface="Droid Serif"/>
              <a:buChar char="⊡"/>
              <a:defRPr sz="3000">
                <a:solidFill>
                  <a:srgbClr val="434343"/>
                </a:solidFill>
                <a:latin typeface="Droid Serif"/>
                <a:ea typeface="Droid Serif"/>
                <a:cs typeface="Droid Serif"/>
                <a:sym typeface="Droid Serif"/>
              </a:defRPr>
            </a:lvl1pPr>
            <a:lvl2pPr marL="914400" lvl="1" indent="-342900">
              <a:spcBef>
                <a:spcPts val="0"/>
              </a:spcBef>
              <a:spcAft>
                <a:spcPts val="0"/>
              </a:spcAft>
              <a:buClr>
                <a:srgbClr val="CCCCCC"/>
              </a:buClr>
              <a:buSzPts val="1800"/>
              <a:buFont typeface="Droid Serif"/>
              <a:buChar char="□"/>
              <a:defRPr sz="2400">
                <a:solidFill>
                  <a:srgbClr val="434343"/>
                </a:solidFill>
                <a:latin typeface="Droid Serif"/>
                <a:ea typeface="Droid Serif"/>
                <a:cs typeface="Droid Serif"/>
                <a:sym typeface="Droid Serif"/>
              </a:defRPr>
            </a:lvl2pPr>
            <a:lvl3pPr marL="1371600" lvl="2" indent="-381000">
              <a:spcBef>
                <a:spcPts val="0"/>
              </a:spcBef>
              <a:spcAft>
                <a:spcPts val="0"/>
              </a:spcAft>
              <a:buClr>
                <a:srgbClr val="CCCCCC"/>
              </a:buClr>
              <a:buSzPts val="2400"/>
              <a:buFont typeface="Droid Serif"/>
              <a:buChar char="■"/>
              <a:defRPr sz="2400">
                <a:solidFill>
                  <a:srgbClr val="434343"/>
                </a:solidFill>
                <a:latin typeface="Droid Serif"/>
                <a:ea typeface="Droid Serif"/>
                <a:cs typeface="Droid Serif"/>
                <a:sym typeface="Droid Serif"/>
              </a:defRPr>
            </a:lvl3pPr>
            <a:lvl4pPr marL="1828800" lvl="3" indent="-342900">
              <a:spcBef>
                <a:spcPts val="0"/>
              </a:spcBef>
              <a:spcAft>
                <a:spcPts val="0"/>
              </a:spcAft>
              <a:buClr>
                <a:srgbClr val="CCCCCC"/>
              </a:buClr>
              <a:buSzPts val="1800"/>
              <a:buFont typeface="Droid Serif"/>
              <a:buChar char="●"/>
              <a:defRPr sz="1800">
                <a:solidFill>
                  <a:srgbClr val="434343"/>
                </a:solidFill>
                <a:latin typeface="Droid Serif"/>
                <a:ea typeface="Droid Serif"/>
                <a:cs typeface="Droid Serif"/>
                <a:sym typeface="Droid Serif"/>
              </a:defRPr>
            </a:lvl4pPr>
            <a:lvl5pPr marL="2286000" lvl="4" indent="-342900">
              <a:spcBef>
                <a:spcPts val="0"/>
              </a:spcBef>
              <a:spcAft>
                <a:spcPts val="0"/>
              </a:spcAft>
              <a:buClr>
                <a:srgbClr val="CCCCCC"/>
              </a:buClr>
              <a:buSzPts val="1800"/>
              <a:buFont typeface="Droid Serif"/>
              <a:buChar char="○"/>
              <a:defRPr sz="1800">
                <a:solidFill>
                  <a:srgbClr val="434343"/>
                </a:solidFill>
                <a:latin typeface="Droid Serif"/>
                <a:ea typeface="Droid Serif"/>
                <a:cs typeface="Droid Serif"/>
                <a:sym typeface="Droid Serif"/>
              </a:defRPr>
            </a:lvl5pPr>
            <a:lvl6pPr marL="2743200" lvl="5" indent="-342900">
              <a:spcBef>
                <a:spcPts val="0"/>
              </a:spcBef>
              <a:spcAft>
                <a:spcPts val="0"/>
              </a:spcAft>
              <a:buClr>
                <a:srgbClr val="434343"/>
              </a:buClr>
              <a:buSzPts val="1800"/>
              <a:buFont typeface="Droid Serif"/>
              <a:buChar char="■"/>
              <a:defRPr sz="1800">
                <a:solidFill>
                  <a:srgbClr val="434343"/>
                </a:solidFill>
                <a:latin typeface="Droid Serif"/>
                <a:ea typeface="Droid Serif"/>
                <a:cs typeface="Droid Serif"/>
                <a:sym typeface="Droid Serif"/>
              </a:defRPr>
            </a:lvl6pPr>
            <a:lvl7pPr marL="3200400" lvl="6" indent="-342900">
              <a:spcBef>
                <a:spcPts val="0"/>
              </a:spcBef>
              <a:spcAft>
                <a:spcPts val="0"/>
              </a:spcAft>
              <a:buClr>
                <a:srgbClr val="434343"/>
              </a:buClr>
              <a:buSzPts val="1800"/>
              <a:buFont typeface="Droid Serif"/>
              <a:buChar char="●"/>
              <a:defRPr sz="1800">
                <a:solidFill>
                  <a:srgbClr val="434343"/>
                </a:solidFill>
                <a:latin typeface="Droid Serif"/>
                <a:ea typeface="Droid Serif"/>
                <a:cs typeface="Droid Serif"/>
                <a:sym typeface="Droid Serif"/>
              </a:defRPr>
            </a:lvl7pPr>
            <a:lvl8pPr marL="3657600" lvl="7" indent="-342900">
              <a:spcBef>
                <a:spcPts val="0"/>
              </a:spcBef>
              <a:spcAft>
                <a:spcPts val="0"/>
              </a:spcAft>
              <a:buClr>
                <a:srgbClr val="434343"/>
              </a:buClr>
              <a:buSzPts val="1800"/>
              <a:buFont typeface="Droid Serif"/>
              <a:buChar char="○"/>
              <a:defRPr sz="1800">
                <a:solidFill>
                  <a:srgbClr val="434343"/>
                </a:solidFill>
                <a:latin typeface="Droid Serif"/>
                <a:ea typeface="Droid Serif"/>
                <a:cs typeface="Droid Serif"/>
                <a:sym typeface="Droid Serif"/>
              </a:defRPr>
            </a:lvl8pPr>
            <a:lvl9pPr marL="4114800" lvl="8" indent="-342900">
              <a:spcBef>
                <a:spcPts val="0"/>
              </a:spcBef>
              <a:spcAft>
                <a:spcPts val="0"/>
              </a:spcAft>
              <a:buClr>
                <a:srgbClr val="434343"/>
              </a:buClr>
              <a:buSzPts val="1800"/>
              <a:buFont typeface="Droid Serif"/>
              <a:buChar char="■"/>
              <a:defRPr sz="1800">
                <a:solidFill>
                  <a:srgbClr val="434343"/>
                </a:solidFill>
                <a:latin typeface="Droid Serif"/>
                <a:ea typeface="Droid Serif"/>
                <a:cs typeface="Droid Serif"/>
                <a:sym typeface="Droid Seri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6" r:id="rId5"/>
    <p:sldLayoutId id="2147483657" r:id="rId6"/>
    <p:sldLayoutId id="2147483659" r:id="rId7"/>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ctrTitle"/>
          </p:nvPr>
        </p:nvSpPr>
        <p:spPr>
          <a:xfrm>
            <a:off x="914400" y="1962150"/>
            <a:ext cx="7315200" cy="11895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2800" dirty="0" smtClean="0"/>
              <a:t/>
            </a:r>
            <a:br>
              <a:rPr lang="en-US" sz="2800" dirty="0" smtClean="0"/>
            </a:br>
            <a:r>
              <a:rPr lang="en-US" sz="2800" dirty="0" smtClean="0"/>
              <a:t/>
            </a:r>
            <a:br>
              <a:rPr lang="en-US" sz="2800" dirty="0" smtClean="0"/>
            </a:br>
            <a:r>
              <a:rPr lang="en-US" sz="2800" dirty="0" smtClean="0"/>
              <a:t>the immigrant/millennial link:</a:t>
            </a:r>
            <a:br>
              <a:rPr lang="en-US" sz="2800" dirty="0" smtClean="0"/>
            </a:br>
            <a:r>
              <a:rPr lang="en-US" sz="2800" dirty="0" smtClean="0"/>
              <a:t/>
            </a:r>
            <a:br>
              <a:rPr lang="en-US" sz="2800" dirty="0" smtClean="0"/>
            </a:br>
            <a:r>
              <a:rPr lang="en-US" sz="2800" b="0" dirty="0" smtClean="0"/>
              <a:t>[demographic keys for </a:t>
            </a:r>
            <a:br>
              <a:rPr lang="en-US" sz="2800" b="0" dirty="0" smtClean="0"/>
            </a:br>
            <a:r>
              <a:rPr lang="en-US" sz="2800" b="0" dirty="0" smtClean="0"/>
              <a:t>effective church multiplication </a:t>
            </a:r>
            <a:br>
              <a:rPr lang="en-US" sz="2800" b="0" dirty="0" smtClean="0"/>
            </a:br>
            <a:r>
              <a:rPr lang="en-US" sz="2800" b="0" dirty="0" smtClean="0"/>
              <a:t>in a secular age]</a:t>
            </a:r>
            <a:br>
              <a:rPr lang="en-US" sz="2800" b="0" dirty="0" smtClean="0"/>
            </a:br>
            <a:r>
              <a:rPr lang="en-US" sz="2800" b="0" dirty="0" smtClean="0"/>
              <a:t/>
            </a:r>
            <a:br>
              <a:rPr lang="en-US" sz="2800" b="0" dirty="0" smtClean="0"/>
            </a:br>
            <a:r>
              <a:rPr lang="en-US" sz="2800" b="0" dirty="0" smtClean="0"/>
              <a:t>with </a:t>
            </a:r>
            <a:r>
              <a:rPr lang="en-US" sz="2800" b="0" dirty="0" err="1" smtClean="0"/>
              <a:t>jessica</a:t>
            </a:r>
            <a:r>
              <a:rPr lang="en-US" sz="2800" b="0" dirty="0" smtClean="0"/>
              <a:t> </a:t>
            </a:r>
            <a:r>
              <a:rPr lang="en-US" sz="2800" b="0" dirty="0" err="1" smtClean="0"/>
              <a:t>udall</a:t>
            </a:r>
            <a:r>
              <a:rPr lang="en-US" sz="2800" b="0" dirty="0" smtClean="0"/>
              <a:t/>
            </a:r>
            <a:br>
              <a:rPr lang="en-US" sz="2800" b="0" dirty="0" smtClean="0"/>
            </a:br>
            <a:endParaRPr sz="2800" b="0" dirty="0"/>
          </a:p>
        </p:txBody>
      </p:sp>
      <p:sp>
        <p:nvSpPr>
          <p:cNvPr id="49" name="Shape 49"/>
          <p:cNvSpPr/>
          <p:nvPr/>
        </p:nvSpPr>
        <p:spPr>
          <a:xfrm>
            <a:off x="4255105" y="512098"/>
            <a:ext cx="633840" cy="576508"/>
          </a:xfrm>
          <a:custGeom>
            <a:avLst/>
            <a:gdLst/>
            <a:ahLst/>
            <a:cxnLst/>
            <a:rect l="0" t="0" r="0" b="0"/>
            <a:pathLst>
              <a:path w="16218" h="14752" extrusionOk="0">
                <a:moveTo>
                  <a:pt x="7694" y="0"/>
                </a:moveTo>
                <a:lnTo>
                  <a:pt x="7279" y="25"/>
                </a:lnTo>
                <a:lnTo>
                  <a:pt x="6863" y="74"/>
                </a:lnTo>
                <a:lnTo>
                  <a:pt x="6473" y="123"/>
                </a:lnTo>
                <a:lnTo>
                  <a:pt x="6082" y="196"/>
                </a:lnTo>
                <a:lnTo>
                  <a:pt x="5691" y="293"/>
                </a:lnTo>
                <a:lnTo>
                  <a:pt x="5325" y="416"/>
                </a:lnTo>
                <a:lnTo>
                  <a:pt x="4958" y="538"/>
                </a:lnTo>
                <a:lnTo>
                  <a:pt x="4592" y="660"/>
                </a:lnTo>
                <a:lnTo>
                  <a:pt x="4250" y="831"/>
                </a:lnTo>
                <a:lnTo>
                  <a:pt x="3908" y="977"/>
                </a:lnTo>
                <a:lnTo>
                  <a:pt x="3566" y="1173"/>
                </a:lnTo>
                <a:lnTo>
                  <a:pt x="3249" y="1368"/>
                </a:lnTo>
                <a:lnTo>
                  <a:pt x="2956" y="1563"/>
                </a:lnTo>
                <a:lnTo>
                  <a:pt x="2663" y="1783"/>
                </a:lnTo>
                <a:lnTo>
                  <a:pt x="2370" y="2003"/>
                </a:lnTo>
                <a:lnTo>
                  <a:pt x="2101" y="2247"/>
                </a:lnTo>
                <a:lnTo>
                  <a:pt x="1857" y="2492"/>
                </a:lnTo>
                <a:lnTo>
                  <a:pt x="1612" y="2760"/>
                </a:lnTo>
                <a:lnTo>
                  <a:pt x="1393" y="3029"/>
                </a:lnTo>
                <a:lnTo>
                  <a:pt x="1173" y="3298"/>
                </a:lnTo>
                <a:lnTo>
                  <a:pt x="977" y="3591"/>
                </a:lnTo>
                <a:lnTo>
                  <a:pt x="807" y="3884"/>
                </a:lnTo>
                <a:lnTo>
                  <a:pt x="636" y="4201"/>
                </a:lnTo>
                <a:lnTo>
                  <a:pt x="489" y="4519"/>
                </a:lnTo>
                <a:lnTo>
                  <a:pt x="367" y="4836"/>
                </a:lnTo>
                <a:lnTo>
                  <a:pt x="245" y="5154"/>
                </a:lnTo>
                <a:lnTo>
                  <a:pt x="172" y="5496"/>
                </a:lnTo>
                <a:lnTo>
                  <a:pt x="98" y="5838"/>
                </a:lnTo>
                <a:lnTo>
                  <a:pt x="49" y="6179"/>
                </a:lnTo>
                <a:lnTo>
                  <a:pt x="1" y="6521"/>
                </a:lnTo>
                <a:lnTo>
                  <a:pt x="1" y="6888"/>
                </a:lnTo>
                <a:lnTo>
                  <a:pt x="1" y="7254"/>
                </a:lnTo>
                <a:lnTo>
                  <a:pt x="49" y="7645"/>
                </a:lnTo>
                <a:lnTo>
                  <a:pt x="98" y="8011"/>
                </a:lnTo>
                <a:lnTo>
                  <a:pt x="196" y="8353"/>
                </a:lnTo>
                <a:lnTo>
                  <a:pt x="294" y="8719"/>
                </a:lnTo>
                <a:lnTo>
                  <a:pt x="416" y="9061"/>
                </a:lnTo>
                <a:lnTo>
                  <a:pt x="562" y="9403"/>
                </a:lnTo>
                <a:lnTo>
                  <a:pt x="733" y="9745"/>
                </a:lnTo>
                <a:lnTo>
                  <a:pt x="904" y="10063"/>
                </a:lnTo>
                <a:lnTo>
                  <a:pt x="1100" y="10356"/>
                </a:lnTo>
                <a:lnTo>
                  <a:pt x="1344" y="10673"/>
                </a:lnTo>
                <a:lnTo>
                  <a:pt x="1564" y="10966"/>
                </a:lnTo>
                <a:lnTo>
                  <a:pt x="1832" y="11235"/>
                </a:lnTo>
                <a:lnTo>
                  <a:pt x="2101" y="11504"/>
                </a:lnTo>
                <a:lnTo>
                  <a:pt x="2394" y="11772"/>
                </a:lnTo>
                <a:lnTo>
                  <a:pt x="2687" y="12017"/>
                </a:lnTo>
                <a:lnTo>
                  <a:pt x="2492" y="12383"/>
                </a:lnTo>
                <a:lnTo>
                  <a:pt x="2272" y="12749"/>
                </a:lnTo>
                <a:lnTo>
                  <a:pt x="2028" y="13140"/>
                </a:lnTo>
                <a:lnTo>
                  <a:pt x="1710" y="13506"/>
                </a:lnTo>
                <a:lnTo>
                  <a:pt x="1368" y="13873"/>
                </a:lnTo>
                <a:lnTo>
                  <a:pt x="1173" y="14044"/>
                </a:lnTo>
                <a:lnTo>
                  <a:pt x="953" y="14190"/>
                </a:lnTo>
                <a:lnTo>
                  <a:pt x="733" y="14337"/>
                </a:lnTo>
                <a:lnTo>
                  <a:pt x="513" y="14483"/>
                </a:lnTo>
                <a:lnTo>
                  <a:pt x="269" y="14581"/>
                </a:lnTo>
                <a:lnTo>
                  <a:pt x="1" y="14703"/>
                </a:lnTo>
                <a:lnTo>
                  <a:pt x="123" y="14703"/>
                </a:lnTo>
                <a:lnTo>
                  <a:pt x="489" y="14752"/>
                </a:lnTo>
                <a:lnTo>
                  <a:pt x="1368" y="14752"/>
                </a:lnTo>
                <a:lnTo>
                  <a:pt x="1710" y="14728"/>
                </a:lnTo>
                <a:lnTo>
                  <a:pt x="2101" y="14654"/>
                </a:lnTo>
                <a:lnTo>
                  <a:pt x="2492" y="14581"/>
                </a:lnTo>
                <a:lnTo>
                  <a:pt x="2907" y="14459"/>
                </a:lnTo>
                <a:lnTo>
                  <a:pt x="3322" y="14312"/>
                </a:lnTo>
                <a:lnTo>
                  <a:pt x="3762" y="14117"/>
                </a:lnTo>
                <a:lnTo>
                  <a:pt x="4177" y="13873"/>
                </a:lnTo>
                <a:lnTo>
                  <a:pt x="4592" y="13604"/>
                </a:lnTo>
                <a:lnTo>
                  <a:pt x="4983" y="13238"/>
                </a:lnTo>
                <a:lnTo>
                  <a:pt x="5349" y="13360"/>
                </a:lnTo>
                <a:lnTo>
                  <a:pt x="5716" y="13482"/>
                </a:lnTo>
                <a:lnTo>
                  <a:pt x="6106" y="13555"/>
                </a:lnTo>
                <a:lnTo>
                  <a:pt x="6497" y="13628"/>
                </a:lnTo>
                <a:lnTo>
                  <a:pt x="6888" y="13702"/>
                </a:lnTo>
                <a:lnTo>
                  <a:pt x="7279" y="13751"/>
                </a:lnTo>
                <a:lnTo>
                  <a:pt x="7694" y="13775"/>
                </a:lnTo>
                <a:lnTo>
                  <a:pt x="8524" y="13775"/>
                </a:lnTo>
                <a:lnTo>
                  <a:pt x="8939" y="13751"/>
                </a:lnTo>
                <a:lnTo>
                  <a:pt x="9355" y="13702"/>
                </a:lnTo>
                <a:lnTo>
                  <a:pt x="9745" y="13628"/>
                </a:lnTo>
                <a:lnTo>
                  <a:pt x="10136" y="13555"/>
                </a:lnTo>
                <a:lnTo>
                  <a:pt x="10527" y="13458"/>
                </a:lnTo>
                <a:lnTo>
                  <a:pt x="10893" y="13360"/>
                </a:lnTo>
                <a:lnTo>
                  <a:pt x="11260" y="13238"/>
                </a:lnTo>
                <a:lnTo>
                  <a:pt x="11626" y="13091"/>
                </a:lnTo>
                <a:lnTo>
                  <a:pt x="11968" y="12945"/>
                </a:lnTo>
                <a:lnTo>
                  <a:pt x="12310" y="12774"/>
                </a:lnTo>
                <a:lnTo>
                  <a:pt x="12652" y="12603"/>
                </a:lnTo>
                <a:lnTo>
                  <a:pt x="12969" y="12407"/>
                </a:lnTo>
                <a:lnTo>
                  <a:pt x="13262" y="12212"/>
                </a:lnTo>
                <a:lnTo>
                  <a:pt x="13555" y="11992"/>
                </a:lnTo>
                <a:lnTo>
                  <a:pt x="13848" y="11748"/>
                </a:lnTo>
                <a:lnTo>
                  <a:pt x="14117" y="11528"/>
                </a:lnTo>
                <a:lnTo>
                  <a:pt x="14361" y="11259"/>
                </a:lnTo>
                <a:lnTo>
                  <a:pt x="14606" y="11015"/>
                </a:lnTo>
                <a:lnTo>
                  <a:pt x="14825" y="10747"/>
                </a:lnTo>
                <a:lnTo>
                  <a:pt x="15045" y="10453"/>
                </a:lnTo>
                <a:lnTo>
                  <a:pt x="15241" y="10160"/>
                </a:lnTo>
                <a:lnTo>
                  <a:pt x="15412" y="9867"/>
                </a:lnTo>
                <a:lnTo>
                  <a:pt x="15582" y="9574"/>
                </a:lnTo>
                <a:lnTo>
                  <a:pt x="15729" y="9257"/>
                </a:lnTo>
                <a:lnTo>
                  <a:pt x="15851" y="8939"/>
                </a:lnTo>
                <a:lnTo>
                  <a:pt x="15973" y="8597"/>
                </a:lnTo>
                <a:lnTo>
                  <a:pt x="16047" y="8280"/>
                </a:lnTo>
                <a:lnTo>
                  <a:pt x="16120" y="7938"/>
                </a:lnTo>
                <a:lnTo>
                  <a:pt x="16169" y="7596"/>
                </a:lnTo>
                <a:lnTo>
                  <a:pt x="16217" y="7230"/>
                </a:lnTo>
                <a:lnTo>
                  <a:pt x="16217" y="6888"/>
                </a:lnTo>
                <a:lnTo>
                  <a:pt x="16217" y="6521"/>
                </a:lnTo>
                <a:lnTo>
                  <a:pt x="16169" y="6179"/>
                </a:lnTo>
                <a:lnTo>
                  <a:pt x="16120" y="5838"/>
                </a:lnTo>
                <a:lnTo>
                  <a:pt x="16047" y="5496"/>
                </a:lnTo>
                <a:lnTo>
                  <a:pt x="15973" y="5154"/>
                </a:lnTo>
                <a:lnTo>
                  <a:pt x="15851" y="4836"/>
                </a:lnTo>
                <a:lnTo>
                  <a:pt x="15729" y="4519"/>
                </a:lnTo>
                <a:lnTo>
                  <a:pt x="15582" y="4201"/>
                </a:lnTo>
                <a:lnTo>
                  <a:pt x="15412" y="3884"/>
                </a:lnTo>
                <a:lnTo>
                  <a:pt x="15241" y="3591"/>
                </a:lnTo>
                <a:lnTo>
                  <a:pt x="15045" y="3298"/>
                </a:lnTo>
                <a:lnTo>
                  <a:pt x="14825" y="3029"/>
                </a:lnTo>
                <a:lnTo>
                  <a:pt x="14606" y="2760"/>
                </a:lnTo>
                <a:lnTo>
                  <a:pt x="14361" y="2492"/>
                </a:lnTo>
                <a:lnTo>
                  <a:pt x="14117" y="2247"/>
                </a:lnTo>
                <a:lnTo>
                  <a:pt x="13848" y="2003"/>
                </a:lnTo>
                <a:lnTo>
                  <a:pt x="13555" y="1783"/>
                </a:lnTo>
                <a:lnTo>
                  <a:pt x="13262" y="1563"/>
                </a:lnTo>
                <a:lnTo>
                  <a:pt x="12969" y="1368"/>
                </a:lnTo>
                <a:lnTo>
                  <a:pt x="12652" y="1173"/>
                </a:lnTo>
                <a:lnTo>
                  <a:pt x="12310" y="977"/>
                </a:lnTo>
                <a:lnTo>
                  <a:pt x="11968" y="831"/>
                </a:lnTo>
                <a:lnTo>
                  <a:pt x="11626" y="660"/>
                </a:lnTo>
                <a:lnTo>
                  <a:pt x="11260" y="538"/>
                </a:lnTo>
                <a:lnTo>
                  <a:pt x="10893" y="416"/>
                </a:lnTo>
                <a:lnTo>
                  <a:pt x="10527" y="293"/>
                </a:lnTo>
                <a:lnTo>
                  <a:pt x="10136" y="196"/>
                </a:lnTo>
                <a:lnTo>
                  <a:pt x="9745" y="123"/>
                </a:lnTo>
                <a:lnTo>
                  <a:pt x="9355" y="74"/>
                </a:lnTo>
                <a:lnTo>
                  <a:pt x="8939" y="25"/>
                </a:lnTo>
                <a:lnTo>
                  <a:pt x="8524" y="0"/>
                </a:lnTo>
                <a:close/>
              </a:path>
            </a:pathLst>
          </a:custGeom>
          <a:solidFill>
            <a:srgbClr val="FFFFFF"/>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ctrTitle" idx="4294967295"/>
          </p:nvPr>
        </p:nvSpPr>
        <p:spPr>
          <a:xfrm>
            <a:off x="1603800" y="1803599"/>
            <a:ext cx="5936400" cy="1159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4800" dirty="0" smtClean="0">
                <a:solidFill>
                  <a:srgbClr val="FF9E00"/>
                </a:solidFill>
              </a:rPr>
              <a:t>i</a:t>
            </a:r>
            <a:r>
              <a:rPr lang="en" sz="4800" dirty="0" smtClean="0">
                <a:solidFill>
                  <a:srgbClr val="FF9E00"/>
                </a:solidFill>
              </a:rPr>
              <a:t>n 2018</a:t>
            </a:r>
            <a:endParaRPr sz="4800" dirty="0">
              <a:solidFill>
                <a:srgbClr val="FF9E00"/>
              </a:solidFill>
            </a:endParaRPr>
          </a:p>
        </p:txBody>
      </p:sp>
      <p:sp>
        <p:nvSpPr>
          <p:cNvPr id="88" name="Shape 88"/>
          <p:cNvSpPr txBox="1">
            <a:spLocks noGrp="1"/>
          </p:cNvSpPr>
          <p:nvPr>
            <p:ph type="subTitle" idx="4294967295"/>
          </p:nvPr>
        </p:nvSpPr>
        <p:spPr>
          <a:xfrm>
            <a:off x="1603800" y="2488801"/>
            <a:ext cx="59364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Font typeface="Wingdings" pitchFamily="2" charset="2"/>
              <a:buChar char="ü"/>
            </a:pPr>
            <a:r>
              <a:rPr lang="en-US" sz="2400" dirty="0" smtClean="0">
                <a:solidFill>
                  <a:srgbClr val="CCCCCC"/>
                </a:solidFill>
              </a:rPr>
              <a:t> problem: information overload</a:t>
            </a:r>
          </a:p>
          <a:p>
            <a:pPr marL="0" lvl="0" indent="0" algn="ctr" rtl="0">
              <a:spcBef>
                <a:spcPts val="600"/>
              </a:spcBef>
              <a:spcAft>
                <a:spcPts val="0"/>
              </a:spcAft>
              <a:buFont typeface="Wingdings" pitchFamily="2" charset="2"/>
              <a:buChar char="ü"/>
            </a:pPr>
            <a:r>
              <a:rPr lang="en-US" sz="2400" dirty="0" smtClean="0">
                <a:solidFill>
                  <a:srgbClr val="CCCCCC"/>
                </a:solidFill>
              </a:rPr>
              <a:t>action—not talk—is noticed</a:t>
            </a:r>
          </a:p>
          <a:p>
            <a:pPr marL="0" lvl="0" indent="0" algn="ctr" rtl="0">
              <a:spcBef>
                <a:spcPts val="600"/>
              </a:spcBef>
              <a:spcAft>
                <a:spcPts val="0"/>
              </a:spcAft>
              <a:buFont typeface="Wingdings" pitchFamily="2" charset="2"/>
              <a:buChar char="ü"/>
            </a:pPr>
            <a:r>
              <a:rPr lang="en-US" sz="2400" dirty="0" smtClean="0">
                <a:solidFill>
                  <a:srgbClr val="CCCCCC"/>
                </a:solidFill>
              </a:rPr>
              <a:t>most compassionate = most persuasive</a:t>
            </a:r>
            <a:endParaRPr sz="2400" dirty="0">
              <a:solidFill>
                <a:srgbClr val="CCCCCC"/>
              </a:solidFill>
            </a:endParaRPr>
          </a:p>
        </p:txBody>
      </p:sp>
      <p:sp>
        <p:nvSpPr>
          <p:cNvPr id="10" name="Shape 476"/>
          <p:cNvSpPr/>
          <p:nvPr/>
        </p:nvSpPr>
        <p:spPr>
          <a:xfrm>
            <a:off x="4038600" y="209550"/>
            <a:ext cx="1066800" cy="1066800"/>
          </a:xfrm>
          <a:custGeom>
            <a:avLst/>
            <a:gdLst/>
            <a:ahLst/>
            <a:cxnLst/>
            <a:rect l="0" t="0" r="0" b="0"/>
            <a:pathLst>
              <a:path w="18758" h="18757" extrusionOk="0">
                <a:moveTo>
                  <a:pt x="10039" y="2467"/>
                </a:moveTo>
                <a:lnTo>
                  <a:pt x="10380" y="2491"/>
                </a:lnTo>
                <a:lnTo>
                  <a:pt x="10674" y="2516"/>
                </a:lnTo>
                <a:lnTo>
                  <a:pt x="10869" y="2540"/>
                </a:lnTo>
                <a:lnTo>
                  <a:pt x="10967" y="2564"/>
                </a:lnTo>
                <a:lnTo>
                  <a:pt x="10991" y="2589"/>
                </a:lnTo>
                <a:lnTo>
                  <a:pt x="10967" y="2638"/>
                </a:lnTo>
                <a:lnTo>
                  <a:pt x="10893" y="2784"/>
                </a:lnTo>
                <a:lnTo>
                  <a:pt x="10771" y="2955"/>
                </a:lnTo>
                <a:lnTo>
                  <a:pt x="10600" y="3151"/>
                </a:lnTo>
                <a:lnTo>
                  <a:pt x="10405" y="3322"/>
                </a:lnTo>
                <a:lnTo>
                  <a:pt x="10209" y="3468"/>
                </a:lnTo>
                <a:lnTo>
                  <a:pt x="10039" y="3590"/>
                </a:lnTo>
                <a:lnTo>
                  <a:pt x="9941" y="3615"/>
                </a:lnTo>
                <a:lnTo>
                  <a:pt x="9843" y="3639"/>
                </a:lnTo>
                <a:lnTo>
                  <a:pt x="9745" y="3663"/>
                </a:lnTo>
                <a:lnTo>
                  <a:pt x="9648" y="3737"/>
                </a:lnTo>
                <a:lnTo>
                  <a:pt x="9550" y="3810"/>
                </a:lnTo>
                <a:lnTo>
                  <a:pt x="9452" y="3883"/>
                </a:lnTo>
                <a:lnTo>
                  <a:pt x="9355" y="3957"/>
                </a:lnTo>
                <a:lnTo>
                  <a:pt x="9257" y="3981"/>
                </a:lnTo>
                <a:lnTo>
                  <a:pt x="9159" y="4005"/>
                </a:lnTo>
                <a:lnTo>
                  <a:pt x="9086" y="4005"/>
                </a:lnTo>
                <a:lnTo>
                  <a:pt x="8988" y="4054"/>
                </a:lnTo>
                <a:lnTo>
                  <a:pt x="8866" y="4128"/>
                </a:lnTo>
                <a:lnTo>
                  <a:pt x="8793" y="4201"/>
                </a:lnTo>
                <a:lnTo>
                  <a:pt x="8695" y="4274"/>
                </a:lnTo>
                <a:lnTo>
                  <a:pt x="8598" y="4323"/>
                </a:lnTo>
                <a:lnTo>
                  <a:pt x="8500" y="4372"/>
                </a:lnTo>
                <a:lnTo>
                  <a:pt x="8304" y="4372"/>
                </a:lnTo>
                <a:lnTo>
                  <a:pt x="8207" y="4323"/>
                </a:lnTo>
                <a:lnTo>
                  <a:pt x="8109" y="4274"/>
                </a:lnTo>
                <a:lnTo>
                  <a:pt x="8036" y="4201"/>
                </a:lnTo>
                <a:lnTo>
                  <a:pt x="7963" y="4103"/>
                </a:lnTo>
                <a:lnTo>
                  <a:pt x="7938" y="4005"/>
                </a:lnTo>
                <a:lnTo>
                  <a:pt x="7963" y="3908"/>
                </a:lnTo>
                <a:lnTo>
                  <a:pt x="8036" y="3810"/>
                </a:lnTo>
                <a:lnTo>
                  <a:pt x="8109" y="3712"/>
                </a:lnTo>
                <a:lnTo>
                  <a:pt x="8158" y="3615"/>
                </a:lnTo>
                <a:lnTo>
                  <a:pt x="8207" y="3517"/>
                </a:lnTo>
                <a:lnTo>
                  <a:pt x="8207" y="3419"/>
                </a:lnTo>
                <a:lnTo>
                  <a:pt x="8182" y="3273"/>
                </a:lnTo>
                <a:lnTo>
                  <a:pt x="8158" y="3199"/>
                </a:lnTo>
                <a:lnTo>
                  <a:pt x="8109" y="3151"/>
                </a:lnTo>
                <a:lnTo>
                  <a:pt x="8060" y="3102"/>
                </a:lnTo>
                <a:lnTo>
                  <a:pt x="7987" y="3077"/>
                </a:lnTo>
                <a:lnTo>
                  <a:pt x="7840" y="3053"/>
                </a:lnTo>
                <a:lnTo>
                  <a:pt x="7669" y="3028"/>
                </a:lnTo>
                <a:lnTo>
                  <a:pt x="7596" y="2980"/>
                </a:lnTo>
                <a:lnTo>
                  <a:pt x="7547" y="2955"/>
                </a:lnTo>
                <a:lnTo>
                  <a:pt x="7523" y="2906"/>
                </a:lnTo>
                <a:lnTo>
                  <a:pt x="7547" y="2833"/>
                </a:lnTo>
                <a:lnTo>
                  <a:pt x="7572" y="2760"/>
                </a:lnTo>
                <a:lnTo>
                  <a:pt x="7645" y="2662"/>
                </a:lnTo>
                <a:lnTo>
                  <a:pt x="7694" y="2638"/>
                </a:lnTo>
                <a:lnTo>
                  <a:pt x="7792" y="2589"/>
                </a:lnTo>
                <a:lnTo>
                  <a:pt x="8036" y="2540"/>
                </a:lnTo>
                <a:lnTo>
                  <a:pt x="8329" y="2491"/>
                </a:lnTo>
                <a:lnTo>
                  <a:pt x="8671" y="2467"/>
                </a:lnTo>
                <a:close/>
                <a:moveTo>
                  <a:pt x="11455" y="4763"/>
                </a:moveTo>
                <a:lnTo>
                  <a:pt x="11528" y="4787"/>
                </a:lnTo>
                <a:lnTo>
                  <a:pt x="11577" y="4811"/>
                </a:lnTo>
                <a:lnTo>
                  <a:pt x="11626" y="4885"/>
                </a:lnTo>
                <a:lnTo>
                  <a:pt x="11650" y="4958"/>
                </a:lnTo>
                <a:lnTo>
                  <a:pt x="11626" y="5031"/>
                </a:lnTo>
                <a:lnTo>
                  <a:pt x="11577" y="5153"/>
                </a:lnTo>
                <a:lnTo>
                  <a:pt x="11528" y="5251"/>
                </a:lnTo>
                <a:lnTo>
                  <a:pt x="11455" y="5324"/>
                </a:lnTo>
                <a:lnTo>
                  <a:pt x="11357" y="5398"/>
                </a:lnTo>
                <a:lnTo>
                  <a:pt x="11260" y="5471"/>
                </a:lnTo>
                <a:lnTo>
                  <a:pt x="11162" y="5520"/>
                </a:lnTo>
                <a:lnTo>
                  <a:pt x="10991" y="5520"/>
                </a:lnTo>
                <a:lnTo>
                  <a:pt x="10942" y="5471"/>
                </a:lnTo>
                <a:lnTo>
                  <a:pt x="10893" y="5398"/>
                </a:lnTo>
                <a:lnTo>
                  <a:pt x="10869" y="5324"/>
                </a:lnTo>
                <a:lnTo>
                  <a:pt x="10893" y="5251"/>
                </a:lnTo>
                <a:lnTo>
                  <a:pt x="10942" y="5153"/>
                </a:lnTo>
                <a:lnTo>
                  <a:pt x="10991" y="5031"/>
                </a:lnTo>
                <a:lnTo>
                  <a:pt x="11064" y="4958"/>
                </a:lnTo>
                <a:lnTo>
                  <a:pt x="11162" y="4885"/>
                </a:lnTo>
                <a:lnTo>
                  <a:pt x="11260" y="4811"/>
                </a:lnTo>
                <a:lnTo>
                  <a:pt x="11357" y="4787"/>
                </a:lnTo>
                <a:lnTo>
                  <a:pt x="11455" y="4763"/>
                </a:lnTo>
                <a:close/>
                <a:moveTo>
                  <a:pt x="16437" y="12260"/>
                </a:moveTo>
                <a:lnTo>
                  <a:pt x="16511" y="12285"/>
                </a:lnTo>
                <a:lnTo>
                  <a:pt x="16535" y="12334"/>
                </a:lnTo>
                <a:lnTo>
                  <a:pt x="16559" y="12407"/>
                </a:lnTo>
                <a:lnTo>
                  <a:pt x="16584" y="12578"/>
                </a:lnTo>
                <a:lnTo>
                  <a:pt x="16584" y="12651"/>
                </a:lnTo>
                <a:lnTo>
                  <a:pt x="16535" y="12749"/>
                </a:lnTo>
                <a:lnTo>
                  <a:pt x="16486" y="12871"/>
                </a:lnTo>
                <a:lnTo>
                  <a:pt x="16413" y="12944"/>
                </a:lnTo>
                <a:lnTo>
                  <a:pt x="16340" y="13042"/>
                </a:lnTo>
                <a:lnTo>
                  <a:pt x="16266" y="13140"/>
                </a:lnTo>
                <a:lnTo>
                  <a:pt x="16218" y="13237"/>
                </a:lnTo>
                <a:lnTo>
                  <a:pt x="16218" y="13335"/>
                </a:lnTo>
                <a:lnTo>
                  <a:pt x="16193" y="13482"/>
                </a:lnTo>
                <a:lnTo>
                  <a:pt x="16144" y="13555"/>
                </a:lnTo>
                <a:lnTo>
                  <a:pt x="16120" y="13628"/>
                </a:lnTo>
                <a:lnTo>
                  <a:pt x="16071" y="13653"/>
                </a:lnTo>
                <a:lnTo>
                  <a:pt x="15973" y="13653"/>
                </a:lnTo>
                <a:lnTo>
                  <a:pt x="15924" y="13628"/>
                </a:lnTo>
                <a:lnTo>
                  <a:pt x="15900" y="13555"/>
                </a:lnTo>
                <a:lnTo>
                  <a:pt x="15851" y="13433"/>
                </a:lnTo>
                <a:lnTo>
                  <a:pt x="15851" y="13286"/>
                </a:lnTo>
                <a:lnTo>
                  <a:pt x="15827" y="13140"/>
                </a:lnTo>
                <a:lnTo>
                  <a:pt x="15851" y="12969"/>
                </a:lnTo>
                <a:lnTo>
                  <a:pt x="15924" y="12798"/>
                </a:lnTo>
                <a:lnTo>
                  <a:pt x="15998" y="12627"/>
                </a:lnTo>
                <a:lnTo>
                  <a:pt x="16120" y="12480"/>
                </a:lnTo>
                <a:lnTo>
                  <a:pt x="16242" y="12383"/>
                </a:lnTo>
                <a:lnTo>
                  <a:pt x="16340" y="12309"/>
                </a:lnTo>
                <a:lnTo>
                  <a:pt x="16437" y="12260"/>
                </a:lnTo>
                <a:close/>
                <a:moveTo>
                  <a:pt x="13922" y="3615"/>
                </a:moveTo>
                <a:lnTo>
                  <a:pt x="14239" y="3639"/>
                </a:lnTo>
                <a:lnTo>
                  <a:pt x="14483" y="3639"/>
                </a:lnTo>
                <a:lnTo>
                  <a:pt x="14679" y="3688"/>
                </a:lnTo>
                <a:lnTo>
                  <a:pt x="14777" y="3712"/>
                </a:lnTo>
                <a:lnTo>
                  <a:pt x="14825" y="3737"/>
                </a:lnTo>
                <a:lnTo>
                  <a:pt x="14874" y="3761"/>
                </a:lnTo>
                <a:lnTo>
                  <a:pt x="14923" y="3737"/>
                </a:lnTo>
                <a:lnTo>
                  <a:pt x="14972" y="3712"/>
                </a:lnTo>
                <a:lnTo>
                  <a:pt x="15045" y="3688"/>
                </a:lnTo>
                <a:lnTo>
                  <a:pt x="15143" y="3663"/>
                </a:lnTo>
                <a:lnTo>
                  <a:pt x="15485" y="3639"/>
                </a:lnTo>
                <a:lnTo>
                  <a:pt x="15900" y="4103"/>
                </a:lnTo>
                <a:lnTo>
                  <a:pt x="16291" y="4616"/>
                </a:lnTo>
                <a:lnTo>
                  <a:pt x="16633" y="5153"/>
                </a:lnTo>
                <a:lnTo>
                  <a:pt x="16926" y="5715"/>
                </a:lnTo>
                <a:lnTo>
                  <a:pt x="17194" y="6301"/>
                </a:lnTo>
                <a:lnTo>
                  <a:pt x="17390" y="6912"/>
                </a:lnTo>
                <a:lnTo>
                  <a:pt x="17561" y="7547"/>
                </a:lnTo>
                <a:lnTo>
                  <a:pt x="17683" y="8182"/>
                </a:lnTo>
                <a:lnTo>
                  <a:pt x="17414" y="8157"/>
                </a:lnTo>
                <a:lnTo>
                  <a:pt x="17317" y="8133"/>
                </a:lnTo>
                <a:lnTo>
                  <a:pt x="17268" y="8084"/>
                </a:lnTo>
                <a:lnTo>
                  <a:pt x="17219" y="8060"/>
                </a:lnTo>
                <a:lnTo>
                  <a:pt x="17146" y="8035"/>
                </a:lnTo>
                <a:lnTo>
                  <a:pt x="16975" y="8011"/>
                </a:lnTo>
                <a:lnTo>
                  <a:pt x="16877" y="7986"/>
                </a:lnTo>
                <a:lnTo>
                  <a:pt x="16779" y="7938"/>
                </a:lnTo>
                <a:lnTo>
                  <a:pt x="16682" y="7889"/>
                </a:lnTo>
                <a:lnTo>
                  <a:pt x="16584" y="7815"/>
                </a:lnTo>
                <a:lnTo>
                  <a:pt x="16511" y="7742"/>
                </a:lnTo>
                <a:lnTo>
                  <a:pt x="16437" y="7693"/>
                </a:lnTo>
                <a:lnTo>
                  <a:pt x="16364" y="7693"/>
                </a:lnTo>
                <a:lnTo>
                  <a:pt x="16315" y="7718"/>
                </a:lnTo>
                <a:lnTo>
                  <a:pt x="16291" y="7767"/>
                </a:lnTo>
                <a:lnTo>
                  <a:pt x="16291" y="7840"/>
                </a:lnTo>
                <a:lnTo>
                  <a:pt x="16340" y="7913"/>
                </a:lnTo>
                <a:lnTo>
                  <a:pt x="16413" y="8011"/>
                </a:lnTo>
                <a:lnTo>
                  <a:pt x="16486" y="8084"/>
                </a:lnTo>
                <a:lnTo>
                  <a:pt x="16584" y="8133"/>
                </a:lnTo>
                <a:lnTo>
                  <a:pt x="16706" y="8182"/>
                </a:lnTo>
                <a:lnTo>
                  <a:pt x="16779" y="8182"/>
                </a:lnTo>
                <a:lnTo>
                  <a:pt x="16877" y="8206"/>
                </a:lnTo>
                <a:lnTo>
                  <a:pt x="16975" y="8255"/>
                </a:lnTo>
                <a:lnTo>
                  <a:pt x="17072" y="8304"/>
                </a:lnTo>
                <a:lnTo>
                  <a:pt x="17170" y="8377"/>
                </a:lnTo>
                <a:lnTo>
                  <a:pt x="17194" y="8426"/>
                </a:lnTo>
                <a:lnTo>
                  <a:pt x="17219" y="8475"/>
                </a:lnTo>
                <a:lnTo>
                  <a:pt x="17194" y="8621"/>
                </a:lnTo>
                <a:lnTo>
                  <a:pt x="17097" y="8792"/>
                </a:lnTo>
                <a:lnTo>
                  <a:pt x="16975" y="8963"/>
                </a:lnTo>
                <a:lnTo>
                  <a:pt x="16804" y="9110"/>
                </a:lnTo>
                <a:lnTo>
                  <a:pt x="16657" y="9232"/>
                </a:lnTo>
                <a:lnTo>
                  <a:pt x="16511" y="9305"/>
                </a:lnTo>
                <a:lnTo>
                  <a:pt x="16413" y="9330"/>
                </a:lnTo>
                <a:lnTo>
                  <a:pt x="16242" y="9354"/>
                </a:lnTo>
                <a:lnTo>
                  <a:pt x="16169" y="9378"/>
                </a:lnTo>
                <a:lnTo>
                  <a:pt x="16120" y="9427"/>
                </a:lnTo>
                <a:lnTo>
                  <a:pt x="16071" y="9452"/>
                </a:lnTo>
                <a:lnTo>
                  <a:pt x="16022" y="9476"/>
                </a:lnTo>
                <a:lnTo>
                  <a:pt x="15973" y="9452"/>
                </a:lnTo>
                <a:lnTo>
                  <a:pt x="15924" y="9427"/>
                </a:lnTo>
                <a:lnTo>
                  <a:pt x="15900" y="9378"/>
                </a:lnTo>
                <a:lnTo>
                  <a:pt x="15851" y="9305"/>
                </a:lnTo>
                <a:lnTo>
                  <a:pt x="15827" y="9134"/>
                </a:lnTo>
                <a:lnTo>
                  <a:pt x="15802" y="9037"/>
                </a:lnTo>
                <a:lnTo>
                  <a:pt x="15729" y="8890"/>
                </a:lnTo>
                <a:lnTo>
                  <a:pt x="15607" y="8743"/>
                </a:lnTo>
                <a:lnTo>
                  <a:pt x="15460" y="8573"/>
                </a:lnTo>
                <a:lnTo>
                  <a:pt x="15314" y="8402"/>
                </a:lnTo>
                <a:lnTo>
                  <a:pt x="15192" y="8255"/>
                </a:lnTo>
                <a:lnTo>
                  <a:pt x="15094" y="8108"/>
                </a:lnTo>
                <a:lnTo>
                  <a:pt x="15070" y="8011"/>
                </a:lnTo>
                <a:lnTo>
                  <a:pt x="15070" y="7938"/>
                </a:lnTo>
                <a:lnTo>
                  <a:pt x="15045" y="7889"/>
                </a:lnTo>
                <a:lnTo>
                  <a:pt x="15021" y="7889"/>
                </a:lnTo>
                <a:lnTo>
                  <a:pt x="14972" y="7913"/>
                </a:lnTo>
                <a:lnTo>
                  <a:pt x="14948" y="7962"/>
                </a:lnTo>
                <a:lnTo>
                  <a:pt x="14899" y="8035"/>
                </a:lnTo>
                <a:lnTo>
                  <a:pt x="14874" y="8182"/>
                </a:lnTo>
                <a:lnTo>
                  <a:pt x="14899" y="8279"/>
                </a:lnTo>
                <a:lnTo>
                  <a:pt x="14972" y="8402"/>
                </a:lnTo>
                <a:lnTo>
                  <a:pt x="15045" y="8548"/>
                </a:lnTo>
                <a:lnTo>
                  <a:pt x="15167" y="8670"/>
                </a:lnTo>
                <a:lnTo>
                  <a:pt x="15265" y="8792"/>
                </a:lnTo>
                <a:lnTo>
                  <a:pt x="15363" y="8914"/>
                </a:lnTo>
                <a:lnTo>
                  <a:pt x="15436" y="9037"/>
                </a:lnTo>
                <a:lnTo>
                  <a:pt x="15460" y="9134"/>
                </a:lnTo>
                <a:lnTo>
                  <a:pt x="15460" y="9232"/>
                </a:lnTo>
                <a:lnTo>
                  <a:pt x="15509" y="9330"/>
                </a:lnTo>
                <a:lnTo>
                  <a:pt x="15558" y="9427"/>
                </a:lnTo>
                <a:lnTo>
                  <a:pt x="15631" y="9525"/>
                </a:lnTo>
                <a:lnTo>
                  <a:pt x="15753" y="9598"/>
                </a:lnTo>
                <a:lnTo>
                  <a:pt x="15900" y="9647"/>
                </a:lnTo>
                <a:lnTo>
                  <a:pt x="16047" y="9696"/>
                </a:lnTo>
                <a:lnTo>
                  <a:pt x="16218" y="9720"/>
                </a:lnTo>
                <a:lnTo>
                  <a:pt x="16364" y="9720"/>
                </a:lnTo>
                <a:lnTo>
                  <a:pt x="16486" y="9769"/>
                </a:lnTo>
                <a:lnTo>
                  <a:pt x="16559" y="9818"/>
                </a:lnTo>
                <a:lnTo>
                  <a:pt x="16584" y="9867"/>
                </a:lnTo>
                <a:lnTo>
                  <a:pt x="16584" y="9916"/>
                </a:lnTo>
                <a:lnTo>
                  <a:pt x="16559" y="10013"/>
                </a:lnTo>
                <a:lnTo>
                  <a:pt x="16437" y="10209"/>
                </a:lnTo>
                <a:lnTo>
                  <a:pt x="16242" y="10429"/>
                </a:lnTo>
                <a:lnTo>
                  <a:pt x="16022" y="10673"/>
                </a:lnTo>
                <a:lnTo>
                  <a:pt x="15802" y="10917"/>
                </a:lnTo>
                <a:lnTo>
                  <a:pt x="15631" y="11186"/>
                </a:lnTo>
                <a:lnTo>
                  <a:pt x="15485" y="11430"/>
                </a:lnTo>
                <a:lnTo>
                  <a:pt x="15460" y="11528"/>
                </a:lnTo>
                <a:lnTo>
                  <a:pt x="15460" y="11625"/>
                </a:lnTo>
                <a:lnTo>
                  <a:pt x="15460" y="11772"/>
                </a:lnTo>
                <a:lnTo>
                  <a:pt x="15485" y="11918"/>
                </a:lnTo>
                <a:lnTo>
                  <a:pt x="15509" y="12016"/>
                </a:lnTo>
                <a:lnTo>
                  <a:pt x="15558" y="12089"/>
                </a:lnTo>
                <a:lnTo>
                  <a:pt x="15583" y="12138"/>
                </a:lnTo>
                <a:lnTo>
                  <a:pt x="15607" y="12212"/>
                </a:lnTo>
                <a:lnTo>
                  <a:pt x="15631" y="12383"/>
                </a:lnTo>
                <a:lnTo>
                  <a:pt x="15607" y="12480"/>
                </a:lnTo>
                <a:lnTo>
                  <a:pt x="15509" y="12651"/>
                </a:lnTo>
                <a:lnTo>
                  <a:pt x="15363" y="12847"/>
                </a:lnTo>
                <a:lnTo>
                  <a:pt x="15167" y="13042"/>
                </a:lnTo>
                <a:lnTo>
                  <a:pt x="14972" y="13237"/>
                </a:lnTo>
                <a:lnTo>
                  <a:pt x="14825" y="13433"/>
                </a:lnTo>
                <a:lnTo>
                  <a:pt x="14728" y="13604"/>
                </a:lnTo>
                <a:lnTo>
                  <a:pt x="14679" y="13701"/>
                </a:lnTo>
                <a:lnTo>
                  <a:pt x="14654" y="13823"/>
                </a:lnTo>
                <a:lnTo>
                  <a:pt x="14581" y="13970"/>
                </a:lnTo>
                <a:lnTo>
                  <a:pt x="14459" y="14117"/>
                </a:lnTo>
                <a:lnTo>
                  <a:pt x="14313" y="14288"/>
                </a:lnTo>
                <a:lnTo>
                  <a:pt x="14142" y="14434"/>
                </a:lnTo>
                <a:lnTo>
                  <a:pt x="13995" y="14556"/>
                </a:lnTo>
                <a:lnTo>
                  <a:pt x="13848" y="14629"/>
                </a:lnTo>
                <a:lnTo>
                  <a:pt x="13726" y="14654"/>
                </a:lnTo>
                <a:lnTo>
                  <a:pt x="13653" y="14654"/>
                </a:lnTo>
                <a:lnTo>
                  <a:pt x="13555" y="14605"/>
                </a:lnTo>
                <a:lnTo>
                  <a:pt x="13458" y="14556"/>
                </a:lnTo>
                <a:lnTo>
                  <a:pt x="13360" y="14483"/>
                </a:lnTo>
                <a:lnTo>
                  <a:pt x="13287" y="14385"/>
                </a:lnTo>
                <a:lnTo>
                  <a:pt x="13213" y="14288"/>
                </a:lnTo>
                <a:lnTo>
                  <a:pt x="13189" y="14190"/>
                </a:lnTo>
                <a:lnTo>
                  <a:pt x="13165" y="14092"/>
                </a:lnTo>
                <a:lnTo>
                  <a:pt x="13140" y="13921"/>
                </a:lnTo>
                <a:lnTo>
                  <a:pt x="13116" y="13848"/>
                </a:lnTo>
                <a:lnTo>
                  <a:pt x="13067" y="13799"/>
                </a:lnTo>
                <a:lnTo>
                  <a:pt x="13043" y="13750"/>
                </a:lnTo>
                <a:lnTo>
                  <a:pt x="12994" y="13677"/>
                </a:lnTo>
                <a:lnTo>
                  <a:pt x="12969" y="13530"/>
                </a:lnTo>
                <a:lnTo>
                  <a:pt x="12945" y="13359"/>
                </a:lnTo>
                <a:lnTo>
                  <a:pt x="12920" y="13286"/>
                </a:lnTo>
                <a:lnTo>
                  <a:pt x="12872" y="13237"/>
                </a:lnTo>
                <a:lnTo>
                  <a:pt x="12847" y="13164"/>
                </a:lnTo>
                <a:lnTo>
                  <a:pt x="12823" y="13066"/>
                </a:lnTo>
                <a:lnTo>
                  <a:pt x="12798" y="12920"/>
                </a:lnTo>
                <a:lnTo>
                  <a:pt x="12774" y="12749"/>
                </a:lnTo>
                <a:lnTo>
                  <a:pt x="12798" y="12602"/>
                </a:lnTo>
                <a:lnTo>
                  <a:pt x="12823" y="12456"/>
                </a:lnTo>
                <a:lnTo>
                  <a:pt x="12847" y="12358"/>
                </a:lnTo>
                <a:lnTo>
                  <a:pt x="12872" y="12285"/>
                </a:lnTo>
                <a:lnTo>
                  <a:pt x="12920" y="12236"/>
                </a:lnTo>
                <a:lnTo>
                  <a:pt x="12945" y="12163"/>
                </a:lnTo>
                <a:lnTo>
                  <a:pt x="12969" y="11992"/>
                </a:lnTo>
                <a:lnTo>
                  <a:pt x="12945" y="11894"/>
                </a:lnTo>
                <a:lnTo>
                  <a:pt x="12896" y="11772"/>
                </a:lnTo>
                <a:lnTo>
                  <a:pt x="12798" y="11650"/>
                </a:lnTo>
                <a:lnTo>
                  <a:pt x="12701" y="11528"/>
                </a:lnTo>
                <a:lnTo>
                  <a:pt x="12578" y="11381"/>
                </a:lnTo>
                <a:lnTo>
                  <a:pt x="12481" y="11210"/>
                </a:lnTo>
                <a:lnTo>
                  <a:pt x="12432" y="11015"/>
                </a:lnTo>
                <a:lnTo>
                  <a:pt x="12408" y="10844"/>
                </a:lnTo>
                <a:lnTo>
                  <a:pt x="12408" y="10697"/>
                </a:lnTo>
                <a:lnTo>
                  <a:pt x="12383" y="10551"/>
                </a:lnTo>
                <a:lnTo>
                  <a:pt x="12334" y="10453"/>
                </a:lnTo>
                <a:lnTo>
                  <a:pt x="12310" y="10380"/>
                </a:lnTo>
                <a:lnTo>
                  <a:pt x="12261" y="10331"/>
                </a:lnTo>
                <a:lnTo>
                  <a:pt x="12188" y="10307"/>
                </a:lnTo>
                <a:lnTo>
                  <a:pt x="12017" y="10282"/>
                </a:lnTo>
                <a:lnTo>
                  <a:pt x="11870" y="10307"/>
                </a:lnTo>
                <a:lnTo>
                  <a:pt x="11797" y="10331"/>
                </a:lnTo>
                <a:lnTo>
                  <a:pt x="11748" y="10380"/>
                </a:lnTo>
                <a:lnTo>
                  <a:pt x="11675" y="10429"/>
                </a:lnTo>
                <a:lnTo>
                  <a:pt x="11553" y="10453"/>
                </a:lnTo>
                <a:lnTo>
                  <a:pt x="11406" y="10478"/>
                </a:lnTo>
                <a:lnTo>
                  <a:pt x="11260" y="10478"/>
                </a:lnTo>
                <a:lnTo>
                  <a:pt x="11089" y="10453"/>
                </a:lnTo>
                <a:lnTo>
                  <a:pt x="10893" y="10355"/>
                </a:lnTo>
                <a:lnTo>
                  <a:pt x="10674" y="10233"/>
                </a:lnTo>
                <a:lnTo>
                  <a:pt x="10503" y="10087"/>
                </a:lnTo>
                <a:lnTo>
                  <a:pt x="10429" y="10013"/>
                </a:lnTo>
                <a:lnTo>
                  <a:pt x="10356" y="9891"/>
                </a:lnTo>
                <a:lnTo>
                  <a:pt x="10234" y="9598"/>
                </a:lnTo>
                <a:lnTo>
                  <a:pt x="10161" y="9281"/>
                </a:lnTo>
                <a:lnTo>
                  <a:pt x="10112" y="8963"/>
                </a:lnTo>
                <a:lnTo>
                  <a:pt x="10136" y="8792"/>
                </a:lnTo>
                <a:lnTo>
                  <a:pt x="10161" y="8621"/>
                </a:lnTo>
                <a:lnTo>
                  <a:pt x="10258" y="8279"/>
                </a:lnTo>
                <a:lnTo>
                  <a:pt x="10332" y="8108"/>
                </a:lnTo>
                <a:lnTo>
                  <a:pt x="10405" y="7962"/>
                </a:lnTo>
                <a:lnTo>
                  <a:pt x="10503" y="7815"/>
                </a:lnTo>
                <a:lnTo>
                  <a:pt x="10600" y="7718"/>
                </a:lnTo>
                <a:lnTo>
                  <a:pt x="10796" y="7522"/>
                </a:lnTo>
                <a:lnTo>
                  <a:pt x="10991" y="7376"/>
                </a:lnTo>
                <a:lnTo>
                  <a:pt x="11162" y="7278"/>
                </a:lnTo>
                <a:lnTo>
                  <a:pt x="11260" y="7229"/>
                </a:lnTo>
                <a:lnTo>
                  <a:pt x="11431" y="7205"/>
                </a:lnTo>
                <a:lnTo>
                  <a:pt x="11504" y="7180"/>
                </a:lnTo>
                <a:lnTo>
                  <a:pt x="11553" y="7132"/>
                </a:lnTo>
                <a:lnTo>
                  <a:pt x="11626" y="7107"/>
                </a:lnTo>
                <a:lnTo>
                  <a:pt x="11724" y="7083"/>
                </a:lnTo>
                <a:lnTo>
                  <a:pt x="11870" y="7058"/>
                </a:lnTo>
                <a:lnTo>
                  <a:pt x="12188" y="7058"/>
                </a:lnTo>
                <a:lnTo>
                  <a:pt x="12359" y="7107"/>
                </a:lnTo>
                <a:lnTo>
                  <a:pt x="12481" y="7156"/>
                </a:lnTo>
                <a:lnTo>
                  <a:pt x="12603" y="7229"/>
                </a:lnTo>
                <a:lnTo>
                  <a:pt x="12676" y="7303"/>
                </a:lnTo>
                <a:lnTo>
                  <a:pt x="12774" y="7376"/>
                </a:lnTo>
                <a:lnTo>
                  <a:pt x="12896" y="7425"/>
                </a:lnTo>
                <a:lnTo>
                  <a:pt x="12969" y="7425"/>
                </a:lnTo>
                <a:lnTo>
                  <a:pt x="13140" y="7449"/>
                </a:lnTo>
                <a:lnTo>
                  <a:pt x="13213" y="7498"/>
                </a:lnTo>
                <a:lnTo>
                  <a:pt x="13262" y="7522"/>
                </a:lnTo>
                <a:lnTo>
                  <a:pt x="13311" y="7547"/>
                </a:lnTo>
                <a:lnTo>
                  <a:pt x="13360" y="7571"/>
                </a:lnTo>
                <a:lnTo>
                  <a:pt x="13409" y="7547"/>
                </a:lnTo>
                <a:lnTo>
                  <a:pt x="13458" y="7522"/>
                </a:lnTo>
                <a:lnTo>
                  <a:pt x="13507" y="7498"/>
                </a:lnTo>
                <a:lnTo>
                  <a:pt x="13580" y="7449"/>
                </a:lnTo>
                <a:lnTo>
                  <a:pt x="13726" y="7425"/>
                </a:lnTo>
                <a:lnTo>
                  <a:pt x="13897" y="7449"/>
                </a:lnTo>
                <a:lnTo>
                  <a:pt x="13971" y="7498"/>
                </a:lnTo>
                <a:lnTo>
                  <a:pt x="14019" y="7522"/>
                </a:lnTo>
                <a:lnTo>
                  <a:pt x="14093" y="7571"/>
                </a:lnTo>
                <a:lnTo>
                  <a:pt x="14190" y="7596"/>
                </a:lnTo>
                <a:lnTo>
                  <a:pt x="14337" y="7620"/>
                </a:lnTo>
                <a:lnTo>
                  <a:pt x="14654" y="7620"/>
                </a:lnTo>
                <a:lnTo>
                  <a:pt x="14801" y="7596"/>
                </a:lnTo>
                <a:lnTo>
                  <a:pt x="14899" y="7571"/>
                </a:lnTo>
                <a:lnTo>
                  <a:pt x="14972" y="7522"/>
                </a:lnTo>
                <a:lnTo>
                  <a:pt x="15021" y="7473"/>
                </a:lnTo>
                <a:lnTo>
                  <a:pt x="15045" y="7400"/>
                </a:lnTo>
                <a:lnTo>
                  <a:pt x="15070" y="7229"/>
                </a:lnTo>
                <a:lnTo>
                  <a:pt x="15070" y="7205"/>
                </a:lnTo>
                <a:lnTo>
                  <a:pt x="15045" y="7156"/>
                </a:lnTo>
                <a:lnTo>
                  <a:pt x="14948" y="7107"/>
                </a:lnTo>
                <a:lnTo>
                  <a:pt x="14825" y="7058"/>
                </a:lnTo>
                <a:lnTo>
                  <a:pt x="14679" y="7058"/>
                </a:lnTo>
                <a:lnTo>
                  <a:pt x="14532" y="7034"/>
                </a:lnTo>
                <a:lnTo>
                  <a:pt x="14361" y="6985"/>
                </a:lnTo>
                <a:lnTo>
                  <a:pt x="14215" y="6936"/>
                </a:lnTo>
                <a:lnTo>
                  <a:pt x="14117" y="6863"/>
                </a:lnTo>
                <a:lnTo>
                  <a:pt x="14019" y="6790"/>
                </a:lnTo>
                <a:lnTo>
                  <a:pt x="13922" y="6716"/>
                </a:lnTo>
                <a:lnTo>
                  <a:pt x="13824" y="6692"/>
                </a:lnTo>
                <a:lnTo>
                  <a:pt x="13726" y="6668"/>
                </a:lnTo>
                <a:lnTo>
                  <a:pt x="13653" y="6643"/>
                </a:lnTo>
                <a:lnTo>
                  <a:pt x="13555" y="6619"/>
                </a:lnTo>
                <a:lnTo>
                  <a:pt x="13458" y="6545"/>
                </a:lnTo>
                <a:lnTo>
                  <a:pt x="13360" y="6472"/>
                </a:lnTo>
                <a:lnTo>
                  <a:pt x="13287" y="6399"/>
                </a:lnTo>
                <a:lnTo>
                  <a:pt x="13189" y="6374"/>
                </a:lnTo>
                <a:lnTo>
                  <a:pt x="13116" y="6350"/>
                </a:lnTo>
                <a:lnTo>
                  <a:pt x="13067" y="6374"/>
                </a:lnTo>
                <a:lnTo>
                  <a:pt x="13018" y="6399"/>
                </a:lnTo>
                <a:lnTo>
                  <a:pt x="12945" y="6399"/>
                </a:lnTo>
                <a:lnTo>
                  <a:pt x="12872" y="6350"/>
                </a:lnTo>
                <a:lnTo>
                  <a:pt x="12774" y="6277"/>
                </a:lnTo>
                <a:lnTo>
                  <a:pt x="12701" y="6228"/>
                </a:lnTo>
                <a:lnTo>
                  <a:pt x="12627" y="6179"/>
                </a:lnTo>
                <a:lnTo>
                  <a:pt x="12505" y="6179"/>
                </a:lnTo>
                <a:lnTo>
                  <a:pt x="12456" y="6228"/>
                </a:lnTo>
                <a:lnTo>
                  <a:pt x="12383" y="6252"/>
                </a:lnTo>
                <a:lnTo>
                  <a:pt x="12212" y="6277"/>
                </a:lnTo>
                <a:lnTo>
                  <a:pt x="12114" y="6326"/>
                </a:lnTo>
                <a:lnTo>
                  <a:pt x="11968" y="6399"/>
                </a:lnTo>
                <a:lnTo>
                  <a:pt x="11797" y="6521"/>
                </a:lnTo>
                <a:lnTo>
                  <a:pt x="11650" y="6668"/>
                </a:lnTo>
                <a:lnTo>
                  <a:pt x="11479" y="6814"/>
                </a:lnTo>
                <a:lnTo>
                  <a:pt x="11309" y="6936"/>
                </a:lnTo>
                <a:lnTo>
                  <a:pt x="11186" y="7009"/>
                </a:lnTo>
                <a:lnTo>
                  <a:pt x="11064" y="7058"/>
                </a:lnTo>
                <a:lnTo>
                  <a:pt x="10918" y="7009"/>
                </a:lnTo>
                <a:lnTo>
                  <a:pt x="10844" y="6985"/>
                </a:lnTo>
                <a:lnTo>
                  <a:pt x="10796" y="6961"/>
                </a:lnTo>
                <a:lnTo>
                  <a:pt x="10747" y="6912"/>
                </a:lnTo>
                <a:lnTo>
                  <a:pt x="10722" y="6838"/>
                </a:lnTo>
                <a:lnTo>
                  <a:pt x="10698" y="6668"/>
                </a:lnTo>
                <a:lnTo>
                  <a:pt x="10722" y="6497"/>
                </a:lnTo>
                <a:lnTo>
                  <a:pt x="10747" y="6423"/>
                </a:lnTo>
                <a:lnTo>
                  <a:pt x="10796" y="6374"/>
                </a:lnTo>
                <a:lnTo>
                  <a:pt x="10844" y="6350"/>
                </a:lnTo>
                <a:lnTo>
                  <a:pt x="10967" y="6326"/>
                </a:lnTo>
                <a:lnTo>
                  <a:pt x="11113" y="6301"/>
                </a:lnTo>
                <a:lnTo>
                  <a:pt x="11260" y="6277"/>
                </a:lnTo>
                <a:lnTo>
                  <a:pt x="11406" y="6277"/>
                </a:lnTo>
                <a:lnTo>
                  <a:pt x="11528" y="6228"/>
                </a:lnTo>
                <a:lnTo>
                  <a:pt x="11602" y="6179"/>
                </a:lnTo>
                <a:lnTo>
                  <a:pt x="11626" y="6130"/>
                </a:lnTo>
                <a:lnTo>
                  <a:pt x="11650" y="6106"/>
                </a:lnTo>
                <a:lnTo>
                  <a:pt x="11602" y="5935"/>
                </a:lnTo>
                <a:lnTo>
                  <a:pt x="11577" y="5862"/>
                </a:lnTo>
                <a:lnTo>
                  <a:pt x="11553" y="5813"/>
                </a:lnTo>
                <a:lnTo>
                  <a:pt x="11504" y="5764"/>
                </a:lnTo>
                <a:lnTo>
                  <a:pt x="11504" y="5715"/>
                </a:lnTo>
                <a:lnTo>
                  <a:pt x="11504" y="5666"/>
                </a:lnTo>
                <a:lnTo>
                  <a:pt x="11553" y="5617"/>
                </a:lnTo>
                <a:lnTo>
                  <a:pt x="11602" y="5593"/>
                </a:lnTo>
                <a:lnTo>
                  <a:pt x="11675" y="5544"/>
                </a:lnTo>
                <a:lnTo>
                  <a:pt x="11821" y="5520"/>
                </a:lnTo>
                <a:lnTo>
                  <a:pt x="11919" y="5520"/>
                </a:lnTo>
                <a:lnTo>
                  <a:pt x="12017" y="5471"/>
                </a:lnTo>
                <a:lnTo>
                  <a:pt x="12114" y="5398"/>
                </a:lnTo>
                <a:lnTo>
                  <a:pt x="12212" y="5324"/>
                </a:lnTo>
                <a:lnTo>
                  <a:pt x="12285" y="5251"/>
                </a:lnTo>
                <a:lnTo>
                  <a:pt x="12359" y="5153"/>
                </a:lnTo>
                <a:lnTo>
                  <a:pt x="12383" y="5031"/>
                </a:lnTo>
                <a:lnTo>
                  <a:pt x="12408" y="4958"/>
                </a:lnTo>
                <a:lnTo>
                  <a:pt x="12383" y="4787"/>
                </a:lnTo>
                <a:lnTo>
                  <a:pt x="12334" y="4714"/>
                </a:lnTo>
                <a:lnTo>
                  <a:pt x="12310" y="4665"/>
                </a:lnTo>
                <a:lnTo>
                  <a:pt x="12310" y="4640"/>
                </a:lnTo>
                <a:lnTo>
                  <a:pt x="12310" y="4592"/>
                </a:lnTo>
                <a:lnTo>
                  <a:pt x="12383" y="4469"/>
                </a:lnTo>
                <a:lnTo>
                  <a:pt x="12505" y="4298"/>
                </a:lnTo>
                <a:lnTo>
                  <a:pt x="12701" y="4103"/>
                </a:lnTo>
                <a:lnTo>
                  <a:pt x="12798" y="4005"/>
                </a:lnTo>
                <a:lnTo>
                  <a:pt x="12945" y="3908"/>
                </a:lnTo>
                <a:lnTo>
                  <a:pt x="13091" y="3834"/>
                </a:lnTo>
                <a:lnTo>
                  <a:pt x="13262" y="3761"/>
                </a:lnTo>
                <a:lnTo>
                  <a:pt x="13604" y="3663"/>
                </a:lnTo>
                <a:lnTo>
                  <a:pt x="13775" y="3639"/>
                </a:lnTo>
                <a:lnTo>
                  <a:pt x="13922" y="3615"/>
                </a:lnTo>
                <a:close/>
                <a:moveTo>
                  <a:pt x="6888" y="2467"/>
                </a:moveTo>
                <a:lnTo>
                  <a:pt x="6986" y="2491"/>
                </a:lnTo>
                <a:lnTo>
                  <a:pt x="7083" y="2516"/>
                </a:lnTo>
                <a:lnTo>
                  <a:pt x="7132" y="2540"/>
                </a:lnTo>
                <a:lnTo>
                  <a:pt x="7181" y="2589"/>
                </a:lnTo>
                <a:lnTo>
                  <a:pt x="7181" y="2638"/>
                </a:lnTo>
                <a:lnTo>
                  <a:pt x="7181" y="2711"/>
                </a:lnTo>
                <a:lnTo>
                  <a:pt x="7132" y="2784"/>
                </a:lnTo>
                <a:lnTo>
                  <a:pt x="7083" y="2858"/>
                </a:lnTo>
                <a:lnTo>
                  <a:pt x="6937" y="3028"/>
                </a:lnTo>
                <a:lnTo>
                  <a:pt x="6864" y="3175"/>
                </a:lnTo>
                <a:lnTo>
                  <a:pt x="6839" y="3322"/>
                </a:lnTo>
                <a:lnTo>
                  <a:pt x="6864" y="3395"/>
                </a:lnTo>
                <a:lnTo>
                  <a:pt x="6888" y="3419"/>
                </a:lnTo>
                <a:lnTo>
                  <a:pt x="6961" y="3517"/>
                </a:lnTo>
                <a:lnTo>
                  <a:pt x="7010" y="3615"/>
                </a:lnTo>
                <a:lnTo>
                  <a:pt x="7059" y="3712"/>
                </a:lnTo>
                <a:lnTo>
                  <a:pt x="7083" y="3810"/>
                </a:lnTo>
                <a:lnTo>
                  <a:pt x="7059" y="3908"/>
                </a:lnTo>
                <a:lnTo>
                  <a:pt x="7010" y="4005"/>
                </a:lnTo>
                <a:lnTo>
                  <a:pt x="6961" y="4103"/>
                </a:lnTo>
                <a:lnTo>
                  <a:pt x="6888" y="4201"/>
                </a:lnTo>
                <a:lnTo>
                  <a:pt x="6839" y="4225"/>
                </a:lnTo>
                <a:lnTo>
                  <a:pt x="6644" y="4225"/>
                </a:lnTo>
                <a:lnTo>
                  <a:pt x="6473" y="4128"/>
                </a:lnTo>
                <a:lnTo>
                  <a:pt x="6302" y="4005"/>
                </a:lnTo>
                <a:lnTo>
                  <a:pt x="6155" y="3859"/>
                </a:lnTo>
                <a:lnTo>
                  <a:pt x="5984" y="3786"/>
                </a:lnTo>
                <a:lnTo>
                  <a:pt x="5838" y="3761"/>
                </a:lnTo>
                <a:lnTo>
                  <a:pt x="5789" y="3786"/>
                </a:lnTo>
                <a:lnTo>
                  <a:pt x="5740" y="3810"/>
                </a:lnTo>
                <a:lnTo>
                  <a:pt x="5642" y="3883"/>
                </a:lnTo>
                <a:lnTo>
                  <a:pt x="5545" y="3957"/>
                </a:lnTo>
                <a:lnTo>
                  <a:pt x="5447" y="3981"/>
                </a:lnTo>
                <a:lnTo>
                  <a:pt x="5349" y="4005"/>
                </a:lnTo>
                <a:lnTo>
                  <a:pt x="5203" y="4030"/>
                </a:lnTo>
                <a:lnTo>
                  <a:pt x="5129" y="4054"/>
                </a:lnTo>
                <a:lnTo>
                  <a:pt x="5081" y="4103"/>
                </a:lnTo>
                <a:lnTo>
                  <a:pt x="5032" y="4128"/>
                </a:lnTo>
                <a:lnTo>
                  <a:pt x="4959" y="4152"/>
                </a:lnTo>
                <a:lnTo>
                  <a:pt x="4788" y="4201"/>
                </a:lnTo>
                <a:lnTo>
                  <a:pt x="4690" y="4201"/>
                </a:lnTo>
                <a:lnTo>
                  <a:pt x="4592" y="4250"/>
                </a:lnTo>
                <a:lnTo>
                  <a:pt x="4494" y="4298"/>
                </a:lnTo>
                <a:lnTo>
                  <a:pt x="4397" y="4372"/>
                </a:lnTo>
                <a:lnTo>
                  <a:pt x="4372" y="4421"/>
                </a:lnTo>
                <a:lnTo>
                  <a:pt x="4372" y="4494"/>
                </a:lnTo>
                <a:lnTo>
                  <a:pt x="4372" y="4616"/>
                </a:lnTo>
                <a:lnTo>
                  <a:pt x="4470" y="4787"/>
                </a:lnTo>
                <a:lnTo>
                  <a:pt x="4592" y="4958"/>
                </a:lnTo>
                <a:lnTo>
                  <a:pt x="4690" y="5031"/>
                </a:lnTo>
                <a:lnTo>
                  <a:pt x="4788" y="5056"/>
                </a:lnTo>
                <a:lnTo>
                  <a:pt x="4885" y="5080"/>
                </a:lnTo>
                <a:lnTo>
                  <a:pt x="5007" y="5080"/>
                </a:lnTo>
                <a:lnTo>
                  <a:pt x="5129" y="5056"/>
                </a:lnTo>
                <a:lnTo>
                  <a:pt x="5227" y="5007"/>
                </a:lnTo>
                <a:lnTo>
                  <a:pt x="5349" y="4933"/>
                </a:lnTo>
                <a:lnTo>
                  <a:pt x="5447" y="4860"/>
                </a:lnTo>
                <a:lnTo>
                  <a:pt x="5642" y="4665"/>
                </a:lnTo>
                <a:lnTo>
                  <a:pt x="5838" y="4518"/>
                </a:lnTo>
                <a:lnTo>
                  <a:pt x="6009" y="4421"/>
                </a:lnTo>
                <a:lnTo>
                  <a:pt x="6131" y="4372"/>
                </a:lnTo>
                <a:lnTo>
                  <a:pt x="6204" y="4396"/>
                </a:lnTo>
                <a:lnTo>
                  <a:pt x="6253" y="4445"/>
                </a:lnTo>
                <a:lnTo>
                  <a:pt x="6302" y="4494"/>
                </a:lnTo>
                <a:lnTo>
                  <a:pt x="6302" y="4567"/>
                </a:lnTo>
                <a:lnTo>
                  <a:pt x="6326" y="4640"/>
                </a:lnTo>
                <a:lnTo>
                  <a:pt x="6375" y="4714"/>
                </a:lnTo>
                <a:lnTo>
                  <a:pt x="6424" y="4738"/>
                </a:lnTo>
                <a:lnTo>
                  <a:pt x="6497" y="4763"/>
                </a:lnTo>
                <a:lnTo>
                  <a:pt x="6595" y="4787"/>
                </a:lnTo>
                <a:lnTo>
                  <a:pt x="6693" y="4811"/>
                </a:lnTo>
                <a:lnTo>
                  <a:pt x="6790" y="4885"/>
                </a:lnTo>
                <a:lnTo>
                  <a:pt x="6888" y="4958"/>
                </a:lnTo>
                <a:lnTo>
                  <a:pt x="6937" y="5031"/>
                </a:lnTo>
                <a:lnTo>
                  <a:pt x="6961" y="5153"/>
                </a:lnTo>
                <a:lnTo>
                  <a:pt x="6937" y="5251"/>
                </a:lnTo>
                <a:lnTo>
                  <a:pt x="6888" y="5324"/>
                </a:lnTo>
                <a:lnTo>
                  <a:pt x="6790" y="5398"/>
                </a:lnTo>
                <a:lnTo>
                  <a:pt x="6693" y="5471"/>
                </a:lnTo>
                <a:lnTo>
                  <a:pt x="6595" y="5520"/>
                </a:lnTo>
                <a:lnTo>
                  <a:pt x="6497" y="5520"/>
                </a:lnTo>
                <a:lnTo>
                  <a:pt x="6399" y="5544"/>
                </a:lnTo>
                <a:lnTo>
                  <a:pt x="6253" y="5642"/>
                </a:lnTo>
                <a:lnTo>
                  <a:pt x="6082" y="5764"/>
                </a:lnTo>
                <a:lnTo>
                  <a:pt x="5935" y="5910"/>
                </a:lnTo>
                <a:lnTo>
                  <a:pt x="5764" y="6057"/>
                </a:lnTo>
                <a:lnTo>
                  <a:pt x="5594" y="6179"/>
                </a:lnTo>
                <a:lnTo>
                  <a:pt x="5471" y="6252"/>
                </a:lnTo>
                <a:lnTo>
                  <a:pt x="5349" y="6277"/>
                </a:lnTo>
                <a:lnTo>
                  <a:pt x="5227" y="6326"/>
                </a:lnTo>
                <a:lnTo>
                  <a:pt x="5056" y="6448"/>
                </a:lnTo>
                <a:lnTo>
                  <a:pt x="4812" y="6643"/>
                </a:lnTo>
                <a:lnTo>
                  <a:pt x="4568" y="6887"/>
                </a:lnTo>
                <a:lnTo>
                  <a:pt x="4226" y="7229"/>
                </a:lnTo>
                <a:lnTo>
                  <a:pt x="4104" y="7327"/>
                </a:lnTo>
                <a:lnTo>
                  <a:pt x="3957" y="7449"/>
                </a:lnTo>
                <a:lnTo>
                  <a:pt x="3640" y="7644"/>
                </a:lnTo>
                <a:lnTo>
                  <a:pt x="3347" y="7767"/>
                </a:lnTo>
                <a:lnTo>
                  <a:pt x="3200" y="7791"/>
                </a:lnTo>
                <a:lnTo>
                  <a:pt x="3078" y="7815"/>
                </a:lnTo>
                <a:lnTo>
                  <a:pt x="2834" y="7815"/>
                </a:lnTo>
                <a:lnTo>
                  <a:pt x="2614" y="7864"/>
                </a:lnTo>
                <a:lnTo>
                  <a:pt x="2443" y="7938"/>
                </a:lnTo>
                <a:lnTo>
                  <a:pt x="2321" y="8011"/>
                </a:lnTo>
                <a:lnTo>
                  <a:pt x="2248" y="8084"/>
                </a:lnTo>
                <a:lnTo>
                  <a:pt x="2174" y="8182"/>
                </a:lnTo>
                <a:lnTo>
                  <a:pt x="2125" y="8279"/>
                </a:lnTo>
                <a:lnTo>
                  <a:pt x="2125" y="8377"/>
                </a:lnTo>
                <a:lnTo>
                  <a:pt x="2125" y="8475"/>
                </a:lnTo>
                <a:lnTo>
                  <a:pt x="2174" y="8573"/>
                </a:lnTo>
                <a:lnTo>
                  <a:pt x="2248" y="8670"/>
                </a:lnTo>
                <a:lnTo>
                  <a:pt x="2321" y="8768"/>
                </a:lnTo>
                <a:lnTo>
                  <a:pt x="2394" y="8841"/>
                </a:lnTo>
                <a:lnTo>
                  <a:pt x="2492" y="8890"/>
                </a:lnTo>
                <a:lnTo>
                  <a:pt x="2614" y="8939"/>
                </a:lnTo>
                <a:lnTo>
                  <a:pt x="2687" y="8939"/>
                </a:lnTo>
                <a:lnTo>
                  <a:pt x="2809" y="8988"/>
                </a:lnTo>
                <a:lnTo>
                  <a:pt x="2956" y="9085"/>
                </a:lnTo>
                <a:lnTo>
                  <a:pt x="3151" y="9232"/>
                </a:lnTo>
                <a:lnTo>
                  <a:pt x="3371" y="9427"/>
                </a:lnTo>
                <a:lnTo>
                  <a:pt x="3566" y="9623"/>
                </a:lnTo>
                <a:lnTo>
                  <a:pt x="3762" y="9769"/>
                </a:lnTo>
                <a:lnTo>
                  <a:pt x="3908" y="9867"/>
                </a:lnTo>
                <a:lnTo>
                  <a:pt x="4030" y="9891"/>
                </a:lnTo>
                <a:lnTo>
                  <a:pt x="4177" y="9867"/>
                </a:lnTo>
                <a:lnTo>
                  <a:pt x="4250" y="9843"/>
                </a:lnTo>
                <a:lnTo>
                  <a:pt x="4324" y="9818"/>
                </a:lnTo>
                <a:lnTo>
                  <a:pt x="4372" y="9769"/>
                </a:lnTo>
                <a:lnTo>
                  <a:pt x="4494" y="9745"/>
                </a:lnTo>
                <a:lnTo>
                  <a:pt x="4641" y="9720"/>
                </a:lnTo>
                <a:lnTo>
                  <a:pt x="4959" y="9720"/>
                </a:lnTo>
                <a:lnTo>
                  <a:pt x="5105" y="9769"/>
                </a:lnTo>
                <a:lnTo>
                  <a:pt x="5252" y="9818"/>
                </a:lnTo>
                <a:lnTo>
                  <a:pt x="5349" y="9916"/>
                </a:lnTo>
                <a:lnTo>
                  <a:pt x="5447" y="9989"/>
                </a:lnTo>
                <a:lnTo>
                  <a:pt x="5545" y="10038"/>
                </a:lnTo>
                <a:lnTo>
                  <a:pt x="5642" y="10087"/>
                </a:lnTo>
                <a:lnTo>
                  <a:pt x="5740" y="10087"/>
                </a:lnTo>
                <a:lnTo>
                  <a:pt x="5838" y="10136"/>
                </a:lnTo>
                <a:lnTo>
                  <a:pt x="5984" y="10209"/>
                </a:lnTo>
                <a:lnTo>
                  <a:pt x="6155" y="10331"/>
                </a:lnTo>
                <a:lnTo>
                  <a:pt x="6302" y="10478"/>
                </a:lnTo>
                <a:lnTo>
                  <a:pt x="6473" y="10624"/>
                </a:lnTo>
                <a:lnTo>
                  <a:pt x="6644" y="10746"/>
                </a:lnTo>
                <a:lnTo>
                  <a:pt x="6790" y="10819"/>
                </a:lnTo>
                <a:lnTo>
                  <a:pt x="6888" y="10844"/>
                </a:lnTo>
                <a:lnTo>
                  <a:pt x="6961" y="10868"/>
                </a:lnTo>
                <a:lnTo>
                  <a:pt x="7083" y="10917"/>
                </a:lnTo>
                <a:lnTo>
                  <a:pt x="7181" y="10966"/>
                </a:lnTo>
                <a:lnTo>
                  <a:pt x="7254" y="11039"/>
                </a:lnTo>
                <a:lnTo>
                  <a:pt x="7352" y="11113"/>
                </a:lnTo>
                <a:lnTo>
                  <a:pt x="7450" y="11186"/>
                </a:lnTo>
                <a:lnTo>
                  <a:pt x="7547" y="11210"/>
                </a:lnTo>
                <a:lnTo>
                  <a:pt x="7645" y="11235"/>
                </a:lnTo>
                <a:lnTo>
                  <a:pt x="7743" y="11259"/>
                </a:lnTo>
                <a:lnTo>
                  <a:pt x="7840" y="11283"/>
                </a:lnTo>
                <a:lnTo>
                  <a:pt x="7938" y="11357"/>
                </a:lnTo>
                <a:lnTo>
                  <a:pt x="8036" y="11430"/>
                </a:lnTo>
                <a:lnTo>
                  <a:pt x="8109" y="11528"/>
                </a:lnTo>
                <a:lnTo>
                  <a:pt x="8158" y="11625"/>
                </a:lnTo>
                <a:lnTo>
                  <a:pt x="8207" y="11723"/>
                </a:lnTo>
                <a:lnTo>
                  <a:pt x="8207" y="11796"/>
                </a:lnTo>
                <a:lnTo>
                  <a:pt x="8207" y="11894"/>
                </a:lnTo>
                <a:lnTo>
                  <a:pt x="8158" y="11992"/>
                </a:lnTo>
                <a:lnTo>
                  <a:pt x="8109" y="12089"/>
                </a:lnTo>
                <a:lnTo>
                  <a:pt x="8036" y="12187"/>
                </a:lnTo>
                <a:lnTo>
                  <a:pt x="7963" y="12285"/>
                </a:lnTo>
                <a:lnTo>
                  <a:pt x="7889" y="12383"/>
                </a:lnTo>
                <a:lnTo>
                  <a:pt x="7840" y="12480"/>
                </a:lnTo>
                <a:lnTo>
                  <a:pt x="7840" y="12578"/>
                </a:lnTo>
                <a:lnTo>
                  <a:pt x="7816" y="12676"/>
                </a:lnTo>
                <a:lnTo>
                  <a:pt x="7718" y="12822"/>
                </a:lnTo>
                <a:lnTo>
                  <a:pt x="7596" y="12969"/>
                </a:lnTo>
                <a:lnTo>
                  <a:pt x="7450" y="13140"/>
                </a:lnTo>
                <a:lnTo>
                  <a:pt x="7303" y="13311"/>
                </a:lnTo>
                <a:lnTo>
                  <a:pt x="7181" y="13457"/>
                </a:lnTo>
                <a:lnTo>
                  <a:pt x="7108" y="13604"/>
                </a:lnTo>
                <a:lnTo>
                  <a:pt x="7083" y="13701"/>
                </a:lnTo>
                <a:lnTo>
                  <a:pt x="7034" y="13823"/>
                </a:lnTo>
                <a:lnTo>
                  <a:pt x="6961" y="13970"/>
                </a:lnTo>
                <a:lnTo>
                  <a:pt x="6839" y="14117"/>
                </a:lnTo>
                <a:lnTo>
                  <a:pt x="6693" y="14288"/>
                </a:lnTo>
                <a:lnTo>
                  <a:pt x="6546" y="14434"/>
                </a:lnTo>
                <a:lnTo>
                  <a:pt x="6424" y="14605"/>
                </a:lnTo>
                <a:lnTo>
                  <a:pt x="6351" y="14752"/>
                </a:lnTo>
                <a:lnTo>
                  <a:pt x="6302" y="14849"/>
                </a:lnTo>
                <a:lnTo>
                  <a:pt x="6277" y="14947"/>
                </a:lnTo>
                <a:lnTo>
                  <a:pt x="6229" y="15069"/>
                </a:lnTo>
                <a:lnTo>
                  <a:pt x="6131" y="15216"/>
                </a:lnTo>
                <a:lnTo>
                  <a:pt x="6033" y="15338"/>
                </a:lnTo>
                <a:lnTo>
                  <a:pt x="5911" y="15460"/>
                </a:lnTo>
                <a:lnTo>
                  <a:pt x="5813" y="15582"/>
                </a:lnTo>
                <a:lnTo>
                  <a:pt x="5764" y="15704"/>
                </a:lnTo>
                <a:lnTo>
                  <a:pt x="5740" y="15802"/>
                </a:lnTo>
                <a:lnTo>
                  <a:pt x="5764" y="15973"/>
                </a:lnTo>
                <a:lnTo>
                  <a:pt x="5789" y="16046"/>
                </a:lnTo>
                <a:lnTo>
                  <a:pt x="5838" y="16095"/>
                </a:lnTo>
                <a:lnTo>
                  <a:pt x="5862" y="16144"/>
                </a:lnTo>
                <a:lnTo>
                  <a:pt x="5911" y="16217"/>
                </a:lnTo>
                <a:lnTo>
                  <a:pt x="5935" y="16388"/>
                </a:lnTo>
                <a:lnTo>
                  <a:pt x="5911" y="16461"/>
                </a:lnTo>
                <a:lnTo>
                  <a:pt x="5862" y="16510"/>
                </a:lnTo>
                <a:lnTo>
                  <a:pt x="5813" y="16559"/>
                </a:lnTo>
                <a:lnTo>
                  <a:pt x="5642" y="16559"/>
                </a:lnTo>
                <a:lnTo>
                  <a:pt x="5545" y="16510"/>
                </a:lnTo>
                <a:lnTo>
                  <a:pt x="5447" y="16461"/>
                </a:lnTo>
                <a:lnTo>
                  <a:pt x="5349" y="16388"/>
                </a:lnTo>
                <a:lnTo>
                  <a:pt x="5276" y="16266"/>
                </a:lnTo>
                <a:lnTo>
                  <a:pt x="5227" y="16119"/>
                </a:lnTo>
                <a:lnTo>
                  <a:pt x="5178" y="15973"/>
                </a:lnTo>
                <a:lnTo>
                  <a:pt x="5178" y="15802"/>
                </a:lnTo>
                <a:lnTo>
                  <a:pt x="5154" y="15655"/>
                </a:lnTo>
                <a:lnTo>
                  <a:pt x="5105" y="15484"/>
                </a:lnTo>
                <a:lnTo>
                  <a:pt x="5056" y="15338"/>
                </a:lnTo>
                <a:lnTo>
                  <a:pt x="4983" y="15240"/>
                </a:lnTo>
                <a:lnTo>
                  <a:pt x="4934" y="15191"/>
                </a:lnTo>
                <a:lnTo>
                  <a:pt x="4910" y="15093"/>
                </a:lnTo>
                <a:lnTo>
                  <a:pt x="4836" y="14849"/>
                </a:lnTo>
                <a:lnTo>
                  <a:pt x="4812" y="14556"/>
                </a:lnTo>
                <a:lnTo>
                  <a:pt x="4788" y="14214"/>
                </a:lnTo>
                <a:lnTo>
                  <a:pt x="4788" y="13970"/>
                </a:lnTo>
                <a:lnTo>
                  <a:pt x="4788" y="13799"/>
                </a:lnTo>
                <a:lnTo>
                  <a:pt x="4739" y="13604"/>
                </a:lnTo>
                <a:lnTo>
                  <a:pt x="4714" y="13433"/>
                </a:lnTo>
                <a:lnTo>
                  <a:pt x="4641" y="13237"/>
                </a:lnTo>
                <a:lnTo>
                  <a:pt x="4568" y="13066"/>
                </a:lnTo>
                <a:lnTo>
                  <a:pt x="4494" y="12920"/>
                </a:lnTo>
                <a:lnTo>
                  <a:pt x="4397" y="12773"/>
                </a:lnTo>
                <a:lnTo>
                  <a:pt x="4324" y="12676"/>
                </a:lnTo>
                <a:lnTo>
                  <a:pt x="4128" y="12456"/>
                </a:lnTo>
                <a:lnTo>
                  <a:pt x="3982" y="12260"/>
                </a:lnTo>
                <a:lnTo>
                  <a:pt x="3884" y="12114"/>
                </a:lnTo>
                <a:lnTo>
                  <a:pt x="3835" y="11992"/>
                </a:lnTo>
                <a:lnTo>
                  <a:pt x="3811" y="11845"/>
                </a:lnTo>
                <a:lnTo>
                  <a:pt x="3786" y="11772"/>
                </a:lnTo>
                <a:lnTo>
                  <a:pt x="3737" y="11723"/>
                </a:lnTo>
                <a:lnTo>
                  <a:pt x="3713" y="11650"/>
                </a:lnTo>
                <a:lnTo>
                  <a:pt x="3664" y="11528"/>
                </a:lnTo>
                <a:lnTo>
                  <a:pt x="3664" y="11381"/>
                </a:lnTo>
                <a:lnTo>
                  <a:pt x="3640" y="11235"/>
                </a:lnTo>
                <a:lnTo>
                  <a:pt x="3664" y="11088"/>
                </a:lnTo>
                <a:lnTo>
                  <a:pt x="3664" y="10942"/>
                </a:lnTo>
                <a:lnTo>
                  <a:pt x="3713" y="10819"/>
                </a:lnTo>
                <a:lnTo>
                  <a:pt x="3737" y="10771"/>
                </a:lnTo>
                <a:lnTo>
                  <a:pt x="3786" y="10697"/>
                </a:lnTo>
                <a:lnTo>
                  <a:pt x="3811" y="10648"/>
                </a:lnTo>
                <a:lnTo>
                  <a:pt x="3835" y="10478"/>
                </a:lnTo>
                <a:lnTo>
                  <a:pt x="3811" y="10307"/>
                </a:lnTo>
                <a:lnTo>
                  <a:pt x="3786" y="10233"/>
                </a:lnTo>
                <a:lnTo>
                  <a:pt x="3737" y="10184"/>
                </a:lnTo>
                <a:lnTo>
                  <a:pt x="3689" y="10160"/>
                </a:lnTo>
                <a:lnTo>
                  <a:pt x="3615" y="10111"/>
                </a:lnTo>
                <a:lnTo>
                  <a:pt x="3444" y="10087"/>
                </a:lnTo>
                <a:lnTo>
                  <a:pt x="3347" y="10062"/>
                </a:lnTo>
                <a:lnTo>
                  <a:pt x="3200" y="9989"/>
                </a:lnTo>
                <a:lnTo>
                  <a:pt x="3054" y="9867"/>
                </a:lnTo>
                <a:lnTo>
                  <a:pt x="2883" y="9720"/>
                </a:lnTo>
                <a:lnTo>
                  <a:pt x="2712" y="9574"/>
                </a:lnTo>
                <a:lnTo>
                  <a:pt x="2565" y="9452"/>
                </a:lnTo>
                <a:lnTo>
                  <a:pt x="2419" y="9354"/>
                </a:lnTo>
                <a:lnTo>
                  <a:pt x="2321" y="9330"/>
                </a:lnTo>
                <a:lnTo>
                  <a:pt x="2199" y="9281"/>
                </a:lnTo>
                <a:lnTo>
                  <a:pt x="2003" y="9159"/>
                </a:lnTo>
                <a:lnTo>
                  <a:pt x="1784" y="8988"/>
                </a:lnTo>
                <a:lnTo>
                  <a:pt x="1539" y="8768"/>
                </a:lnTo>
                <a:lnTo>
                  <a:pt x="1246" y="8402"/>
                </a:lnTo>
                <a:lnTo>
                  <a:pt x="1078" y="8185"/>
                </a:lnTo>
                <a:lnTo>
                  <a:pt x="1124" y="7840"/>
                </a:lnTo>
                <a:lnTo>
                  <a:pt x="1197" y="7473"/>
                </a:lnTo>
                <a:lnTo>
                  <a:pt x="1295" y="7132"/>
                </a:lnTo>
                <a:lnTo>
                  <a:pt x="1393" y="6790"/>
                </a:lnTo>
                <a:lnTo>
                  <a:pt x="1515" y="6448"/>
                </a:lnTo>
                <a:lnTo>
                  <a:pt x="1637" y="6106"/>
                </a:lnTo>
                <a:lnTo>
                  <a:pt x="1784" y="5788"/>
                </a:lnTo>
                <a:lnTo>
                  <a:pt x="1954" y="5471"/>
                </a:lnTo>
                <a:lnTo>
                  <a:pt x="2125" y="5153"/>
                </a:lnTo>
                <a:lnTo>
                  <a:pt x="2296" y="4860"/>
                </a:lnTo>
                <a:lnTo>
                  <a:pt x="2516" y="4567"/>
                </a:lnTo>
                <a:lnTo>
                  <a:pt x="2712" y="4298"/>
                </a:lnTo>
                <a:lnTo>
                  <a:pt x="3151" y="3737"/>
                </a:lnTo>
                <a:lnTo>
                  <a:pt x="3664" y="3248"/>
                </a:lnTo>
                <a:lnTo>
                  <a:pt x="4079" y="3248"/>
                </a:lnTo>
                <a:lnTo>
                  <a:pt x="4299" y="3297"/>
                </a:lnTo>
                <a:lnTo>
                  <a:pt x="4470" y="3346"/>
                </a:lnTo>
                <a:lnTo>
                  <a:pt x="4592" y="3419"/>
                </a:lnTo>
                <a:lnTo>
                  <a:pt x="4690" y="3493"/>
                </a:lnTo>
                <a:lnTo>
                  <a:pt x="4788" y="3517"/>
                </a:lnTo>
                <a:lnTo>
                  <a:pt x="4885" y="3493"/>
                </a:lnTo>
                <a:lnTo>
                  <a:pt x="4983" y="3419"/>
                </a:lnTo>
                <a:lnTo>
                  <a:pt x="5056" y="3346"/>
                </a:lnTo>
                <a:lnTo>
                  <a:pt x="5178" y="3297"/>
                </a:lnTo>
                <a:lnTo>
                  <a:pt x="5276" y="3248"/>
                </a:lnTo>
                <a:lnTo>
                  <a:pt x="5349" y="3248"/>
                </a:lnTo>
                <a:lnTo>
                  <a:pt x="5471" y="3199"/>
                </a:lnTo>
                <a:lnTo>
                  <a:pt x="5594" y="3126"/>
                </a:lnTo>
                <a:lnTo>
                  <a:pt x="5764" y="3004"/>
                </a:lnTo>
                <a:lnTo>
                  <a:pt x="5935" y="2858"/>
                </a:lnTo>
                <a:lnTo>
                  <a:pt x="6131" y="2711"/>
                </a:lnTo>
                <a:lnTo>
                  <a:pt x="6375" y="2589"/>
                </a:lnTo>
                <a:lnTo>
                  <a:pt x="6619" y="2516"/>
                </a:lnTo>
                <a:lnTo>
                  <a:pt x="6888" y="2467"/>
                </a:lnTo>
                <a:close/>
                <a:moveTo>
                  <a:pt x="9379" y="0"/>
                </a:moveTo>
                <a:lnTo>
                  <a:pt x="8891" y="24"/>
                </a:lnTo>
                <a:lnTo>
                  <a:pt x="8427" y="49"/>
                </a:lnTo>
                <a:lnTo>
                  <a:pt x="7963" y="122"/>
                </a:lnTo>
                <a:lnTo>
                  <a:pt x="7499" y="195"/>
                </a:lnTo>
                <a:lnTo>
                  <a:pt x="7034" y="293"/>
                </a:lnTo>
                <a:lnTo>
                  <a:pt x="6595" y="440"/>
                </a:lnTo>
                <a:lnTo>
                  <a:pt x="6155" y="586"/>
                </a:lnTo>
                <a:lnTo>
                  <a:pt x="5740" y="733"/>
                </a:lnTo>
                <a:lnTo>
                  <a:pt x="5325" y="928"/>
                </a:lnTo>
                <a:lnTo>
                  <a:pt x="4910" y="1148"/>
                </a:lnTo>
                <a:lnTo>
                  <a:pt x="4519" y="1368"/>
                </a:lnTo>
                <a:lnTo>
                  <a:pt x="4128" y="1612"/>
                </a:lnTo>
                <a:lnTo>
                  <a:pt x="3762" y="1881"/>
                </a:lnTo>
                <a:lnTo>
                  <a:pt x="3420" y="2149"/>
                </a:lnTo>
                <a:lnTo>
                  <a:pt x="3078" y="2442"/>
                </a:lnTo>
                <a:lnTo>
                  <a:pt x="2760" y="2760"/>
                </a:lnTo>
                <a:lnTo>
                  <a:pt x="2443" y="3077"/>
                </a:lnTo>
                <a:lnTo>
                  <a:pt x="2150" y="3419"/>
                </a:lnTo>
                <a:lnTo>
                  <a:pt x="1881" y="3761"/>
                </a:lnTo>
                <a:lnTo>
                  <a:pt x="1613" y="4128"/>
                </a:lnTo>
                <a:lnTo>
                  <a:pt x="1368" y="4518"/>
                </a:lnTo>
                <a:lnTo>
                  <a:pt x="1149" y="4909"/>
                </a:lnTo>
                <a:lnTo>
                  <a:pt x="929" y="5324"/>
                </a:lnTo>
                <a:lnTo>
                  <a:pt x="733" y="5739"/>
                </a:lnTo>
                <a:lnTo>
                  <a:pt x="587" y="6155"/>
                </a:lnTo>
                <a:lnTo>
                  <a:pt x="440" y="6594"/>
                </a:lnTo>
                <a:lnTo>
                  <a:pt x="294" y="7034"/>
                </a:lnTo>
                <a:lnTo>
                  <a:pt x="196" y="7498"/>
                </a:lnTo>
                <a:lnTo>
                  <a:pt x="123" y="7962"/>
                </a:lnTo>
                <a:lnTo>
                  <a:pt x="49" y="8426"/>
                </a:lnTo>
                <a:lnTo>
                  <a:pt x="25" y="8890"/>
                </a:lnTo>
                <a:lnTo>
                  <a:pt x="1" y="9378"/>
                </a:lnTo>
                <a:lnTo>
                  <a:pt x="25" y="9867"/>
                </a:lnTo>
                <a:lnTo>
                  <a:pt x="49" y="10331"/>
                </a:lnTo>
                <a:lnTo>
                  <a:pt x="123" y="10795"/>
                </a:lnTo>
                <a:lnTo>
                  <a:pt x="196" y="11259"/>
                </a:lnTo>
                <a:lnTo>
                  <a:pt x="294" y="11723"/>
                </a:lnTo>
                <a:lnTo>
                  <a:pt x="440" y="12163"/>
                </a:lnTo>
                <a:lnTo>
                  <a:pt x="587" y="12602"/>
                </a:lnTo>
                <a:lnTo>
                  <a:pt x="733" y="13018"/>
                </a:lnTo>
                <a:lnTo>
                  <a:pt x="929" y="13433"/>
                </a:lnTo>
                <a:lnTo>
                  <a:pt x="1149" y="13848"/>
                </a:lnTo>
                <a:lnTo>
                  <a:pt x="1368" y="14239"/>
                </a:lnTo>
                <a:lnTo>
                  <a:pt x="1613" y="14629"/>
                </a:lnTo>
                <a:lnTo>
                  <a:pt x="1881" y="14996"/>
                </a:lnTo>
                <a:lnTo>
                  <a:pt x="2150" y="15338"/>
                </a:lnTo>
                <a:lnTo>
                  <a:pt x="2443" y="15680"/>
                </a:lnTo>
                <a:lnTo>
                  <a:pt x="2760" y="15997"/>
                </a:lnTo>
                <a:lnTo>
                  <a:pt x="3078" y="16315"/>
                </a:lnTo>
                <a:lnTo>
                  <a:pt x="3420" y="16608"/>
                </a:lnTo>
                <a:lnTo>
                  <a:pt x="3762" y="16876"/>
                </a:lnTo>
                <a:lnTo>
                  <a:pt x="4128" y="17145"/>
                </a:lnTo>
                <a:lnTo>
                  <a:pt x="4519" y="17389"/>
                </a:lnTo>
                <a:lnTo>
                  <a:pt x="4910" y="17609"/>
                </a:lnTo>
                <a:lnTo>
                  <a:pt x="5325" y="17829"/>
                </a:lnTo>
                <a:lnTo>
                  <a:pt x="5740" y="18024"/>
                </a:lnTo>
                <a:lnTo>
                  <a:pt x="6155" y="18171"/>
                </a:lnTo>
                <a:lnTo>
                  <a:pt x="6595" y="18317"/>
                </a:lnTo>
                <a:lnTo>
                  <a:pt x="7034" y="18464"/>
                </a:lnTo>
                <a:lnTo>
                  <a:pt x="7499" y="18562"/>
                </a:lnTo>
                <a:lnTo>
                  <a:pt x="7963" y="18635"/>
                </a:lnTo>
                <a:lnTo>
                  <a:pt x="8427" y="18708"/>
                </a:lnTo>
                <a:lnTo>
                  <a:pt x="8891" y="18733"/>
                </a:lnTo>
                <a:lnTo>
                  <a:pt x="9379" y="18757"/>
                </a:lnTo>
                <a:lnTo>
                  <a:pt x="9868" y="18733"/>
                </a:lnTo>
                <a:lnTo>
                  <a:pt x="10332" y="18708"/>
                </a:lnTo>
                <a:lnTo>
                  <a:pt x="10796" y="18635"/>
                </a:lnTo>
                <a:lnTo>
                  <a:pt x="11260" y="18562"/>
                </a:lnTo>
                <a:lnTo>
                  <a:pt x="11724" y="18464"/>
                </a:lnTo>
                <a:lnTo>
                  <a:pt x="12163" y="18317"/>
                </a:lnTo>
                <a:lnTo>
                  <a:pt x="12603" y="18171"/>
                </a:lnTo>
                <a:lnTo>
                  <a:pt x="13018" y="18024"/>
                </a:lnTo>
                <a:lnTo>
                  <a:pt x="13433" y="17829"/>
                </a:lnTo>
                <a:lnTo>
                  <a:pt x="13848" y="17609"/>
                </a:lnTo>
                <a:lnTo>
                  <a:pt x="14239" y="17389"/>
                </a:lnTo>
                <a:lnTo>
                  <a:pt x="14630" y="17145"/>
                </a:lnTo>
                <a:lnTo>
                  <a:pt x="14996" y="16876"/>
                </a:lnTo>
                <a:lnTo>
                  <a:pt x="15338" y="16608"/>
                </a:lnTo>
                <a:lnTo>
                  <a:pt x="15680" y="16315"/>
                </a:lnTo>
                <a:lnTo>
                  <a:pt x="15998" y="15997"/>
                </a:lnTo>
                <a:lnTo>
                  <a:pt x="16315" y="15680"/>
                </a:lnTo>
                <a:lnTo>
                  <a:pt x="16608" y="15338"/>
                </a:lnTo>
                <a:lnTo>
                  <a:pt x="16877" y="14996"/>
                </a:lnTo>
                <a:lnTo>
                  <a:pt x="17146" y="14629"/>
                </a:lnTo>
                <a:lnTo>
                  <a:pt x="17390" y="14239"/>
                </a:lnTo>
                <a:lnTo>
                  <a:pt x="17610" y="13848"/>
                </a:lnTo>
                <a:lnTo>
                  <a:pt x="17829" y="13433"/>
                </a:lnTo>
                <a:lnTo>
                  <a:pt x="18025" y="13018"/>
                </a:lnTo>
                <a:lnTo>
                  <a:pt x="18171" y="12602"/>
                </a:lnTo>
                <a:lnTo>
                  <a:pt x="18318" y="12163"/>
                </a:lnTo>
                <a:lnTo>
                  <a:pt x="18464" y="11723"/>
                </a:lnTo>
                <a:lnTo>
                  <a:pt x="18562" y="11259"/>
                </a:lnTo>
                <a:lnTo>
                  <a:pt x="18635" y="10795"/>
                </a:lnTo>
                <a:lnTo>
                  <a:pt x="18709" y="10331"/>
                </a:lnTo>
                <a:lnTo>
                  <a:pt x="18733" y="9867"/>
                </a:lnTo>
                <a:lnTo>
                  <a:pt x="18758" y="9378"/>
                </a:lnTo>
                <a:lnTo>
                  <a:pt x="18733" y="8890"/>
                </a:lnTo>
                <a:lnTo>
                  <a:pt x="18709" y="8426"/>
                </a:lnTo>
                <a:lnTo>
                  <a:pt x="18635" y="7962"/>
                </a:lnTo>
                <a:lnTo>
                  <a:pt x="18562" y="7498"/>
                </a:lnTo>
                <a:lnTo>
                  <a:pt x="18464" y="7034"/>
                </a:lnTo>
                <a:lnTo>
                  <a:pt x="18318" y="6594"/>
                </a:lnTo>
                <a:lnTo>
                  <a:pt x="18171" y="6155"/>
                </a:lnTo>
                <a:lnTo>
                  <a:pt x="18025" y="5739"/>
                </a:lnTo>
                <a:lnTo>
                  <a:pt x="17829" y="5324"/>
                </a:lnTo>
                <a:lnTo>
                  <a:pt x="17610" y="4909"/>
                </a:lnTo>
                <a:lnTo>
                  <a:pt x="17390" y="4518"/>
                </a:lnTo>
                <a:lnTo>
                  <a:pt x="17146" y="4128"/>
                </a:lnTo>
                <a:lnTo>
                  <a:pt x="16877" y="3761"/>
                </a:lnTo>
                <a:lnTo>
                  <a:pt x="16608" y="3419"/>
                </a:lnTo>
                <a:lnTo>
                  <a:pt x="16315" y="3077"/>
                </a:lnTo>
                <a:lnTo>
                  <a:pt x="15998" y="2760"/>
                </a:lnTo>
                <a:lnTo>
                  <a:pt x="15680" y="2442"/>
                </a:lnTo>
                <a:lnTo>
                  <a:pt x="15338" y="2149"/>
                </a:lnTo>
                <a:lnTo>
                  <a:pt x="14996" y="1881"/>
                </a:lnTo>
                <a:lnTo>
                  <a:pt x="14630" y="1612"/>
                </a:lnTo>
                <a:lnTo>
                  <a:pt x="14239" y="1368"/>
                </a:lnTo>
                <a:lnTo>
                  <a:pt x="13848" y="1148"/>
                </a:lnTo>
                <a:lnTo>
                  <a:pt x="13433" y="928"/>
                </a:lnTo>
                <a:lnTo>
                  <a:pt x="13018" y="733"/>
                </a:lnTo>
                <a:lnTo>
                  <a:pt x="12603" y="586"/>
                </a:lnTo>
                <a:lnTo>
                  <a:pt x="12163" y="440"/>
                </a:lnTo>
                <a:lnTo>
                  <a:pt x="11724" y="293"/>
                </a:lnTo>
                <a:lnTo>
                  <a:pt x="11260" y="195"/>
                </a:lnTo>
                <a:lnTo>
                  <a:pt x="10796" y="122"/>
                </a:lnTo>
                <a:lnTo>
                  <a:pt x="10332" y="49"/>
                </a:lnTo>
                <a:lnTo>
                  <a:pt x="9868" y="24"/>
                </a:lnTo>
                <a:lnTo>
                  <a:pt x="9379"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FFC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914400" y="2161800"/>
            <a:ext cx="7315200" cy="819900"/>
          </a:xfrm>
          <a:prstGeom prst="rect">
            <a:avLst/>
          </a:prstGeom>
        </p:spPr>
        <p:txBody>
          <a:bodyPr spcFirstLastPara="1" wrap="square" lIns="91425" tIns="91425" rIns="91425" bIns="91425" anchor="ctr" anchorCtr="0">
            <a:noAutofit/>
          </a:bodyPr>
          <a:lstStyle/>
          <a:p>
            <a:r>
              <a:rPr lang="en-US" dirty="0" smtClean="0"/>
              <a:t>As the North American Church struggles against marginalization, she would do well to take this reality—that actions speak louder than words, especially in our current context—to heart. Her engagement with the wider secular world should be characterized by radical compassion towards the vulnerable. Not only is this strategic in terms of gaining favor in the eyes of unbelievers who may yet become part of the Church, but it is the very heart and core of the Gospel of our Savior, who demonstrated his concern for the vulnerable—outsiders, the poor, widows, the sick—throughout his ministry on earth, and commands his followers to do the same. –p. 1</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838200" y="2161800"/>
            <a:ext cx="7467600" cy="819900"/>
          </a:xfrm>
          <a:prstGeom prst="rect">
            <a:avLst/>
          </a:prstGeom>
        </p:spPr>
        <p:txBody>
          <a:bodyPr spcFirstLastPara="1" wrap="square" lIns="91425" tIns="91425" rIns="91425" bIns="91425" anchor="ctr" anchorCtr="0">
            <a:noAutofit/>
          </a:bodyPr>
          <a:lstStyle/>
          <a:p>
            <a:r>
              <a:rPr lang="en-US" dirty="0" smtClean="0"/>
              <a:t>Refugees and other immigrants are top-of-mind in secular America today in a way they have not been in decades past. Because immigration very much a part of our national consciousness in 2018, the Church’s wise engagement with the issue is necessary, as disengagement is itself a statement. The world is watching how the Church is responding to vulnerable strangers. – p.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838200" y="2161800"/>
            <a:ext cx="7467600" cy="819900"/>
          </a:xfrm>
          <a:prstGeom prst="rect">
            <a:avLst/>
          </a:prstGeom>
        </p:spPr>
        <p:txBody>
          <a:bodyPr spcFirstLastPara="1" wrap="square" lIns="91425" tIns="91425" rIns="91425" bIns="91425" anchor="ctr" anchorCtr="0">
            <a:noAutofit/>
          </a:bodyPr>
          <a:lstStyle/>
          <a:p>
            <a:r>
              <a:rPr lang="en-US" dirty="0" smtClean="0"/>
              <a:t>“I understand there are political questions at work here. But I also understand that as a representative of the Gospel of Jesus Christ, I have a different set of questions than people who work for the government have....My question is, ‘What is God doing in this?’ And what is the responsibility of the person who knows God to the situation that is right there in front of him?’” – J.D. </a:t>
            </a:r>
            <a:r>
              <a:rPr lang="en-US" dirty="0" err="1" smtClean="0"/>
              <a:t>Greear</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93186" name="Picture 2"/>
          <p:cNvPicPr>
            <a:picLocks noChangeAspect="1" noChangeArrowheads="1"/>
          </p:cNvPicPr>
          <p:nvPr/>
        </p:nvPicPr>
        <p:blipFill>
          <a:blip r:embed="rId3" cstate="print"/>
          <a:srcRect/>
          <a:stretch>
            <a:fillRect/>
          </a:stretch>
        </p:blipFill>
        <p:spPr bwMode="auto">
          <a:xfrm>
            <a:off x="0" y="0"/>
            <a:ext cx="9457452" cy="6305550"/>
          </a:xfrm>
          <a:prstGeom prst="rect">
            <a:avLst/>
          </a:prstGeom>
          <a:noFill/>
          <a:ln w="9525">
            <a:noFill/>
            <a:miter lim="800000"/>
            <a:headEnd/>
            <a:tailEnd/>
          </a:ln>
          <a:effectLst/>
        </p:spPr>
      </p:pic>
      <p:sp>
        <p:nvSpPr>
          <p:cNvPr id="121" name="Shape 121"/>
          <p:cNvSpPr txBox="1">
            <a:spLocks noGrp="1"/>
          </p:cNvSpPr>
          <p:nvPr>
            <p:ph type="title" idx="4294967295"/>
          </p:nvPr>
        </p:nvSpPr>
        <p:spPr>
          <a:xfrm>
            <a:off x="0" y="244245"/>
            <a:ext cx="9448800" cy="6087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sz="5500" dirty="0" smtClean="0">
                <a:solidFill>
                  <a:srgbClr val="434343"/>
                </a:solidFill>
              </a:rPr>
              <a:t>our task? neighbor-love</a:t>
            </a:r>
            <a:endParaRPr sz="5500" dirty="0">
              <a:solidFill>
                <a:srgbClr val="43434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838200" y="2161800"/>
            <a:ext cx="7467600" cy="819900"/>
          </a:xfrm>
          <a:prstGeom prst="rect">
            <a:avLst/>
          </a:prstGeom>
        </p:spPr>
        <p:txBody>
          <a:bodyPr spcFirstLastPara="1" wrap="square" lIns="91425" tIns="91425" rIns="91425" bIns="91425" anchor="ctr" anchorCtr="0">
            <a:noAutofit/>
          </a:bodyPr>
          <a:lstStyle/>
          <a:p>
            <a:r>
              <a:rPr lang="en-US" dirty="0" smtClean="0"/>
              <a:t>When returning to the simplicity of Jesus’ commands to love God and love others and when recalling his radically outsider-oriented answer to the question, “Who is my neighbor?” (Luke 10:25-37 [NIV]), it is possible to reach an action-oriented clarity and unity that is more difficult to achieve when debating philosophical stances or potential legislation. – p. 2</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94210" name="Picture 2"/>
          <p:cNvPicPr>
            <a:picLocks noChangeAspect="1" noChangeArrowheads="1"/>
          </p:cNvPicPr>
          <p:nvPr/>
        </p:nvPicPr>
        <p:blipFill>
          <a:blip r:embed="rId3"/>
          <a:srcRect/>
          <a:stretch>
            <a:fillRect/>
          </a:stretch>
        </p:blipFill>
        <p:spPr bwMode="auto">
          <a:xfrm>
            <a:off x="0" y="-146652"/>
            <a:ext cx="9448800" cy="6302186"/>
          </a:xfrm>
          <a:prstGeom prst="rect">
            <a:avLst/>
          </a:prstGeom>
          <a:noFill/>
          <a:ln w="9525">
            <a:noFill/>
            <a:miter lim="800000"/>
            <a:headEnd/>
            <a:tailEnd/>
          </a:ln>
          <a:effectLst/>
        </p:spPr>
      </p:pic>
      <p:sp>
        <p:nvSpPr>
          <p:cNvPr id="121" name="Shape 121"/>
          <p:cNvSpPr txBox="1">
            <a:spLocks noGrp="1"/>
          </p:cNvSpPr>
          <p:nvPr>
            <p:ph type="title" idx="4294967295"/>
          </p:nvPr>
        </p:nvSpPr>
        <p:spPr>
          <a:xfrm>
            <a:off x="0" y="244245"/>
            <a:ext cx="9448800" cy="6087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sz="5500" dirty="0" smtClean="0">
                <a:solidFill>
                  <a:schemeClr val="bg1"/>
                </a:solidFill>
              </a:rPr>
              <a:t/>
            </a:r>
            <a:br>
              <a:rPr lang="en-US" sz="5500" dirty="0" smtClean="0">
                <a:solidFill>
                  <a:schemeClr val="bg1"/>
                </a:solidFill>
              </a:rPr>
            </a:br>
            <a:r>
              <a:rPr lang="en-US" sz="5500" dirty="0" smtClean="0">
                <a:solidFill>
                  <a:schemeClr val="bg1"/>
                </a:solidFill>
              </a:rPr>
              <a:t/>
            </a:r>
            <a:br>
              <a:rPr lang="en-US" sz="5500" dirty="0" smtClean="0">
                <a:solidFill>
                  <a:schemeClr val="bg1"/>
                </a:solidFill>
              </a:rPr>
            </a:br>
            <a:r>
              <a:rPr lang="en-US" sz="5500" dirty="0" smtClean="0">
                <a:solidFill>
                  <a:schemeClr val="bg1"/>
                </a:solidFill>
              </a:rPr>
              <a:t>gospel proclamation put aside? by no means!</a:t>
            </a:r>
            <a:endParaRPr sz="55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838200" y="2161800"/>
            <a:ext cx="7467600" cy="819900"/>
          </a:xfrm>
          <a:prstGeom prst="rect">
            <a:avLst/>
          </a:prstGeom>
        </p:spPr>
        <p:txBody>
          <a:bodyPr spcFirstLastPara="1" wrap="square" lIns="91425" tIns="91425" rIns="91425" bIns="91425" anchor="ctr" anchorCtr="0">
            <a:noAutofit/>
          </a:bodyPr>
          <a:lstStyle/>
          <a:p>
            <a:r>
              <a:rPr lang="en-US" dirty="0" smtClean="0"/>
              <a:t>Indeed, in contemporary America, quiet compassion is the very currency that earns a Christian a hearing that he or she otherwise would not have. – p. 3</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3241650" y="91566"/>
            <a:ext cx="2660700" cy="733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1500" dirty="0" smtClean="0"/>
              <a:t>w</a:t>
            </a:r>
            <a:r>
              <a:rPr lang="en" sz="1500" dirty="0" smtClean="0"/>
              <a:t>hat attracts secularly-oriented Americans to a church?</a:t>
            </a:r>
            <a:endParaRPr sz="1500" dirty="0"/>
          </a:p>
        </p:txBody>
      </p:sp>
      <p:pic>
        <p:nvPicPr>
          <p:cNvPr id="115" name="Shape 115" descr="beach.jpg"/>
          <p:cNvPicPr preferRelativeResize="0"/>
          <p:nvPr/>
        </p:nvPicPr>
        <p:blipFill>
          <a:blip r:embed="rId3"/>
          <a:stretch>
            <a:fillRect/>
          </a:stretch>
        </p:blipFill>
        <p:spPr>
          <a:xfrm>
            <a:off x="2687008" y="1123950"/>
            <a:ext cx="3769982" cy="2513551"/>
          </a:xfrm>
          <a:prstGeom prst="rect">
            <a:avLst/>
          </a:prstGeom>
          <a:noFill/>
          <a:ln>
            <a:noFill/>
          </a:ln>
        </p:spPr>
      </p:pic>
      <p:sp>
        <p:nvSpPr>
          <p:cNvPr id="116" name="Shape 116"/>
          <p:cNvSpPr txBox="1">
            <a:spLocks noGrp="1"/>
          </p:cNvSpPr>
          <p:nvPr>
            <p:ph type="body" idx="1"/>
          </p:nvPr>
        </p:nvSpPr>
        <p:spPr>
          <a:xfrm>
            <a:off x="1569450" y="3486150"/>
            <a:ext cx="6005100" cy="10677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dirty="0" smtClean="0"/>
              <a:t>what the church does &gt; what the church says</a:t>
            </a:r>
            <a:endParaRPr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ctrTitle" idx="4294967295"/>
          </p:nvPr>
        </p:nvSpPr>
        <p:spPr>
          <a:xfrm>
            <a:off x="609600" y="1803599"/>
            <a:ext cx="7924800" cy="1159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2400" dirty="0" smtClean="0">
                <a:solidFill>
                  <a:srgbClr val="FF9E00"/>
                </a:solidFill>
              </a:rPr>
              <a:t>how to be effective in compassionate      mission in a secular culture? </a:t>
            </a:r>
            <a:br>
              <a:rPr lang="en-US" sz="2400" dirty="0" smtClean="0">
                <a:solidFill>
                  <a:srgbClr val="FF9E00"/>
                </a:solidFill>
              </a:rPr>
            </a:br>
            <a:r>
              <a:rPr lang="en-US" sz="2400" dirty="0" smtClean="0">
                <a:solidFill>
                  <a:srgbClr val="FF9E00"/>
                </a:solidFill>
              </a:rPr>
              <a:t>consider 2 demographic trends…</a:t>
            </a:r>
            <a:endParaRPr sz="2400" dirty="0">
              <a:solidFill>
                <a:srgbClr val="FF9E00"/>
              </a:solidFill>
            </a:endParaRPr>
          </a:p>
        </p:txBody>
      </p:sp>
      <p:sp>
        <p:nvSpPr>
          <p:cNvPr id="88" name="Shape 88"/>
          <p:cNvSpPr txBox="1">
            <a:spLocks noGrp="1"/>
          </p:cNvSpPr>
          <p:nvPr>
            <p:ph type="subTitle" idx="4294967295"/>
          </p:nvPr>
        </p:nvSpPr>
        <p:spPr>
          <a:xfrm>
            <a:off x="1603800" y="2488801"/>
            <a:ext cx="59364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lang="en-US" sz="2400" dirty="0" smtClean="0">
              <a:solidFill>
                <a:srgbClr val="CCCCCC"/>
              </a:solidFill>
            </a:endParaRPr>
          </a:p>
          <a:p>
            <a:pPr marL="0" lvl="0" indent="0" algn="ctr" rtl="0">
              <a:spcBef>
                <a:spcPts val="600"/>
              </a:spcBef>
              <a:spcAft>
                <a:spcPts val="0"/>
              </a:spcAft>
              <a:buFont typeface="Wingdings" pitchFamily="2" charset="2"/>
              <a:buChar char="ü"/>
            </a:pPr>
            <a:r>
              <a:rPr lang="en-US" sz="2400" dirty="0" smtClean="0">
                <a:solidFill>
                  <a:srgbClr val="CCCCCC"/>
                </a:solidFill>
              </a:rPr>
              <a:t>shift towards increasing ethnic diversity</a:t>
            </a:r>
          </a:p>
          <a:p>
            <a:pPr marL="0" lvl="0" indent="0" algn="ctr" rtl="0">
              <a:spcBef>
                <a:spcPts val="600"/>
              </a:spcBef>
              <a:spcAft>
                <a:spcPts val="0"/>
              </a:spcAft>
              <a:buFont typeface="Wingdings" pitchFamily="2" charset="2"/>
              <a:buChar char="ü"/>
            </a:pPr>
            <a:r>
              <a:rPr lang="en-US" sz="2400" dirty="0" smtClean="0">
                <a:solidFill>
                  <a:srgbClr val="CCCCCC"/>
                </a:solidFill>
              </a:rPr>
              <a:t>growth of the Millennial generation to be the largest generation alive today</a:t>
            </a:r>
          </a:p>
        </p:txBody>
      </p:sp>
      <p:sp>
        <p:nvSpPr>
          <p:cNvPr id="10" name="Shape 476"/>
          <p:cNvSpPr/>
          <p:nvPr/>
        </p:nvSpPr>
        <p:spPr>
          <a:xfrm>
            <a:off x="4038600" y="209550"/>
            <a:ext cx="1066800" cy="1066800"/>
          </a:xfrm>
          <a:custGeom>
            <a:avLst/>
            <a:gdLst/>
            <a:ahLst/>
            <a:cxnLst/>
            <a:rect l="0" t="0" r="0" b="0"/>
            <a:pathLst>
              <a:path w="18758" h="18757" extrusionOk="0">
                <a:moveTo>
                  <a:pt x="10039" y="2467"/>
                </a:moveTo>
                <a:lnTo>
                  <a:pt x="10380" y="2491"/>
                </a:lnTo>
                <a:lnTo>
                  <a:pt x="10674" y="2516"/>
                </a:lnTo>
                <a:lnTo>
                  <a:pt x="10869" y="2540"/>
                </a:lnTo>
                <a:lnTo>
                  <a:pt x="10967" y="2564"/>
                </a:lnTo>
                <a:lnTo>
                  <a:pt x="10991" y="2589"/>
                </a:lnTo>
                <a:lnTo>
                  <a:pt x="10967" y="2638"/>
                </a:lnTo>
                <a:lnTo>
                  <a:pt x="10893" y="2784"/>
                </a:lnTo>
                <a:lnTo>
                  <a:pt x="10771" y="2955"/>
                </a:lnTo>
                <a:lnTo>
                  <a:pt x="10600" y="3151"/>
                </a:lnTo>
                <a:lnTo>
                  <a:pt x="10405" y="3322"/>
                </a:lnTo>
                <a:lnTo>
                  <a:pt x="10209" y="3468"/>
                </a:lnTo>
                <a:lnTo>
                  <a:pt x="10039" y="3590"/>
                </a:lnTo>
                <a:lnTo>
                  <a:pt x="9941" y="3615"/>
                </a:lnTo>
                <a:lnTo>
                  <a:pt x="9843" y="3639"/>
                </a:lnTo>
                <a:lnTo>
                  <a:pt x="9745" y="3663"/>
                </a:lnTo>
                <a:lnTo>
                  <a:pt x="9648" y="3737"/>
                </a:lnTo>
                <a:lnTo>
                  <a:pt x="9550" y="3810"/>
                </a:lnTo>
                <a:lnTo>
                  <a:pt x="9452" y="3883"/>
                </a:lnTo>
                <a:lnTo>
                  <a:pt x="9355" y="3957"/>
                </a:lnTo>
                <a:lnTo>
                  <a:pt x="9257" y="3981"/>
                </a:lnTo>
                <a:lnTo>
                  <a:pt x="9159" y="4005"/>
                </a:lnTo>
                <a:lnTo>
                  <a:pt x="9086" y="4005"/>
                </a:lnTo>
                <a:lnTo>
                  <a:pt x="8988" y="4054"/>
                </a:lnTo>
                <a:lnTo>
                  <a:pt x="8866" y="4128"/>
                </a:lnTo>
                <a:lnTo>
                  <a:pt x="8793" y="4201"/>
                </a:lnTo>
                <a:lnTo>
                  <a:pt x="8695" y="4274"/>
                </a:lnTo>
                <a:lnTo>
                  <a:pt x="8598" y="4323"/>
                </a:lnTo>
                <a:lnTo>
                  <a:pt x="8500" y="4372"/>
                </a:lnTo>
                <a:lnTo>
                  <a:pt x="8304" y="4372"/>
                </a:lnTo>
                <a:lnTo>
                  <a:pt x="8207" y="4323"/>
                </a:lnTo>
                <a:lnTo>
                  <a:pt x="8109" y="4274"/>
                </a:lnTo>
                <a:lnTo>
                  <a:pt x="8036" y="4201"/>
                </a:lnTo>
                <a:lnTo>
                  <a:pt x="7963" y="4103"/>
                </a:lnTo>
                <a:lnTo>
                  <a:pt x="7938" y="4005"/>
                </a:lnTo>
                <a:lnTo>
                  <a:pt x="7963" y="3908"/>
                </a:lnTo>
                <a:lnTo>
                  <a:pt x="8036" y="3810"/>
                </a:lnTo>
                <a:lnTo>
                  <a:pt x="8109" y="3712"/>
                </a:lnTo>
                <a:lnTo>
                  <a:pt x="8158" y="3615"/>
                </a:lnTo>
                <a:lnTo>
                  <a:pt x="8207" y="3517"/>
                </a:lnTo>
                <a:lnTo>
                  <a:pt x="8207" y="3419"/>
                </a:lnTo>
                <a:lnTo>
                  <a:pt x="8182" y="3273"/>
                </a:lnTo>
                <a:lnTo>
                  <a:pt x="8158" y="3199"/>
                </a:lnTo>
                <a:lnTo>
                  <a:pt x="8109" y="3151"/>
                </a:lnTo>
                <a:lnTo>
                  <a:pt x="8060" y="3102"/>
                </a:lnTo>
                <a:lnTo>
                  <a:pt x="7987" y="3077"/>
                </a:lnTo>
                <a:lnTo>
                  <a:pt x="7840" y="3053"/>
                </a:lnTo>
                <a:lnTo>
                  <a:pt x="7669" y="3028"/>
                </a:lnTo>
                <a:lnTo>
                  <a:pt x="7596" y="2980"/>
                </a:lnTo>
                <a:lnTo>
                  <a:pt x="7547" y="2955"/>
                </a:lnTo>
                <a:lnTo>
                  <a:pt x="7523" y="2906"/>
                </a:lnTo>
                <a:lnTo>
                  <a:pt x="7547" y="2833"/>
                </a:lnTo>
                <a:lnTo>
                  <a:pt x="7572" y="2760"/>
                </a:lnTo>
                <a:lnTo>
                  <a:pt x="7645" y="2662"/>
                </a:lnTo>
                <a:lnTo>
                  <a:pt x="7694" y="2638"/>
                </a:lnTo>
                <a:lnTo>
                  <a:pt x="7792" y="2589"/>
                </a:lnTo>
                <a:lnTo>
                  <a:pt x="8036" y="2540"/>
                </a:lnTo>
                <a:lnTo>
                  <a:pt x="8329" y="2491"/>
                </a:lnTo>
                <a:lnTo>
                  <a:pt x="8671" y="2467"/>
                </a:lnTo>
                <a:close/>
                <a:moveTo>
                  <a:pt x="11455" y="4763"/>
                </a:moveTo>
                <a:lnTo>
                  <a:pt x="11528" y="4787"/>
                </a:lnTo>
                <a:lnTo>
                  <a:pt x="11577" y="4811"/>
                </a:lnTo>
                <a:lnTo>
                  <a:pt x="11626" y="4885"/>
                </a:lnTo>
                <a:lnTo>
                  <a:pt x="11650" y="4958"/>
                </a:lnTo>
                <a:lnTo>
                  <a:pt x="11626" y="5031"/>
                </a:lnTo>
                <a:lnTo>
                  <a:pt x="11577" y="5153"/>
                </a:lnTo>
                <a:lnTo>
                  <a:pt x="11528" y="5251"/>
                </a:lnTo>
                <a:lnTo>
                  <a:pt x="11455" y="5324"/>
                </a:lnTo>
                <a:lnTo>
                  <a:pt x="11357" y="5398"/>
                </a:lnTo>
                <a:lnTo>
                  <a:pt x="11260" y="5471"/>
                </a:lnTo>
                <a:lnTo>
                  <a:pt x="11162" y="5520"/>
                </a:lnTo>
                <a:lnTo>
                  <a:pt x="10991" y="5520"/>
                </a:lnTo>
                <a:lnTo>
                  <a:pt x="10942" y="5471"/>
                </a:lnTo>
                <a:lnTo>
                  <a:pt x="10893" y="5398"/>
                </a:lnTo>
                <a:lnTo>
                  <a:pt x="10869" y="5324"/>
                </a:lnTo>
                <a:lnTo>
                  <a:pt x="10893" y="5251"/>
                </a:lnTo>
                <a:lnTo>
                  <a:pt x="10942" y="5153"/>
                </a:lnTo>
                <a:lnTo>
                  <a:pt x="10991" y="5031"/>
                </a:lnTo>
                <a:lnTo>
                  <a:pt x="11064" y="4958"/>
                </a:lnTo>
                <a:lnTo>
                  <a:pt x="11162" y="4885"/>
                </a:lnTo>
                <a:lnTo>
                  <a:pt x="11260" y="4811"/>
                </a:lnTo>
                <a:lnTo>
                  <a:pt x="11357" y="4787"/>
                </a:lnTo>
                <a:lnTo>
                  <a:pt x="11455" y="4763"/>
                </a:lnTo>
                <a:close/>
                <a:moveTo>
                  <a:pt x="16437" y="12260"/>
                </a:moveTo>
                <a:lnTo>
                  <a:pt x="16511" y="12285"/>
                </a:lnTo>
                <a:lnTo>
                  <a:pt x="16535" y="12334"/>
                </a:lnTo>
                <a:lnTo>
                  <a:pt x="16559" y="12407"/>
                </a:lnTo>
                <a:lnTo>
                  <a:pt x="16584" y="12578"/>
                </a:lnTo>
                <a:lnTo>
                  <a:pt x="16584" y="12651"/>
                </a:lnTo>
                <a:lnTo>
                  <a:pt x="16535" y="12749"/>
                </a:lnTo>
                <a:lnTo>
                  <a:pt x="16486" y="12871"/>
                </a:lnTo>
                <a:lnTo>
                  <a:pt x="16413" y="12944"/>
                </a:lnTo>
                <a:lnTo>
                  <a:pt x="16340" y="13042"/>
                </a:lnTo>
                <a:lnTo>
                  <a:pt x="16266" y="13140"/>
                </a:lnTo>
                <a:lnTo>
                  <a:pt x="16218" y="13237"/>
                </a:lnTo>
                <a:lnTo>
                  <a:pt x="16218" y="13335"/>
                </a:lnTo>
                <a:lnTo>
                  <a:pt x="16193" y="13482"/>
                </a:lnTo>
                <a:lnTo>
                  <a:pt x="16144" y="13555"/>
                </a:lnTo>
                <a:lnTo>
                  <a:pt x="16120" y="13628"/>
                </a:lnTo>
                <a:lnTo>
                  <a:pt x="16071" y="13653"/>
                </a:lnTo>
                <a:lnTo>
                  <a:pt x="15973" y="13653"/>
                </a:lnTo>
                <a:lnTo>
                  <a:pt x="15924" y="13628"/>
                </a:lnTo>
                <a:lnTo>
                  <a:pt x="15900" y="13555"/>
                </a:lnTo>
                <a:lnTo>
                  <a:pt x="15851" y="13433"/>
                </a:lnTo>
                <a:lnTo>
                  <a:pt x="15851" y="13286"/>
                </a:lnTo>
                <a:lnTo>
                  <a:pt x="15827" y="13140"/>
                </a:lnTo>
                <a:lnTo>
                  <a:pt x="15851" y="12969"/>
                </a:lnTo>
                <a:lnTo>
                  <a:pt x="15924" y="12798"/>
                </a:lnTo>
                <a:lnTo>
                  <a:pt x="15998" y="12627"/>
                </a:lnTo>
                <a:lnTo>
                  <a:pt x="16120" y="12480"/>
                </a:lnTo>
                <a:lnTo>
                  <a:pt x="16242" y="12383"/>
                </a:lnTo>
                <a:lnTo>
                  <a:pt x="16340" y="12309"/>
                </a:lnTo>
                <a:lnTo>
                  <a:pt x="16437" y="12260"/>
                </a:lnTo>
                <a:close/>
                <a:moveTo>
                  <a:pt x="13922" y="3615"/>
                </a:moveTo>
                <a:lnTo>
                  <a:pt x="14239" y="3639"/>
                </a:lnTo>
                <a:lnTo>
                  <a:pt x="14483" y="3639"/>
                </a:lnTo>
                <a:lnTo>
                  <a:pt x="14679" y="3688"/>
                </a:lnTo>
                <a:lnTo>
                  <a:pt x="14777" y="3712"/>
                </a:lnTo>
                <a:lnTo>
                  <a:pt x="14825" y="3737"/>
                </a:lnTo>
                <a:lnTo>
                  <a:pt x="14874" y="3761"/>
                </a:lnTo>
                <a:lnTo>
                  <a:pt x="14923" y="3737"/>
                </a:lnTo>
                <a:lnTo>
                  <a:pt x="14972" y="3712"/>
                </a:lnTo>
                <a:lnTo>
                  <a:pt x="15045" y="3688"/>
                </a:lnTo>
                <a:lnTo>
                  <a:pt x="15143" y="3663"/>
                </a:lnTo>
                <a:lnTo>
                  <a:pt x="15485" y="3639"/>
                </a:lnTo>
                <a:lnTo>
                  <a:pt x="15900" y="4103"/>
                </a:lnTo>
                <a:lnTo>
                  <a:pt x="16291" y="4616"/>
                </a:lnTo>
                <a:lnTo>
                  <a:pt x="16633" y="5153"/>
                </a:lnTo>
                <a:lnTo>
                  <a:pt x="16926" y="5715"/>
                </a:lnTo>
                <a:lnTo>
                  <a:pt x="17194" y="6301"/>
                </a:lnTo>
                <a:lnTo>
                  <a:pt x="17390" y="6912"/>
                </a:lnTo>
                <a:lnTo>
                  <a:pt x="17561" y="7547"/>
                </a:lnTo>
                <a:lnTo>
                  <a:pt x="17683" y="8182"/>
                </a:lnTo>
                <a:lnTo>
                  <a:pt x="17414" y="8157"/>
                </a:lnTo>
                <a:lnTo>
                  <a:pt x="17317" y="8133"/>
                </a:lnTo>
                <a:lnTo>
                  <a:pt x="17268" y="8084"/>
                </a:lnTo>
                <a:lnTo>
                  <a:pt x="17219" y="8060"/>
                </a:lnTo>
                <a:lnTo>
                  <a:pt x="17146" y="8035"/>
                </a:lnTo>
                <a:lnTo>
                  <a:pt x="16975" y="8011"/>
                </a:lnTo>
                <a:lnTo>
                  <a:pt x="16877" y="7986"/>
                </a:lnTo>
                <a:lnTo>
                  <a:pt x="16779" y="7938"/>
                </a:lnTo>
                <a:lnTo>
                  <a:pt x="16682" y="7889"/>
                </a:lnTo>
                <a:lnTo>
                  <a:pt x="16584" y="7815"/>
                </a:lnTo>
                <a:lnTo>
                  <a:pt x="16511" y="7742"/>
                </a:lnTo>
                <a:lnTo>
                  <a:pt x="16437" y="7693"/>
                </a:lnTo>
                <a:lnTo>
                  <a:pt x="16364" y="7693"/>
                </a:lnTo>
                <a:lnTo>
                  <a:pt x="16315" y="7718"/>
                </a:lnTo>
                <a:lnTo>
                  <a:pt x="16291" y="7767"/>
                </a:lnTo>
                <a:lnTo>
                  <a:pt x="16291" y="7840"/>
                </a:lnTo>
                <a:lnTo>
                  <a:pt x="16340" y="7913"/>
                </a:lnTo>
                <a:lnTo>
                  <a:pt x="16413" y="8011"/>
                </a:lnTo>
                <a:lnTo>
                  <a:pt x="16486" y="8084"/>
                </a:lnTo>
                <a:lnTo>
                  <a:pt x="16584" y="8133"/>
                </a:lnTo>
                <a:lnTo>
                  <a:pt x="16706" y="8182"/>
                </a:lnTo>
                <a:lnTo>
                  <a:pt x="16779" y="8182"/>
                </a:lnTo>
                <a:lnTo>
                  <a:pt x="16877" y="8206"/>
                </a:lnTo>
                <a:lnTo>
                  <a:pt x="16975" y="8255"/>
                </a:lnTo>
                <a:lnTo>
                  <a:pt x="17072" y="8304"/>
                </a:lnTo>
                <a:lnTo>
                  <a:pt x="17170" y="8377"/>
                </a:lnTo>
                <a:lnTo>
                  <a:pt x="17194" y="8426"/>
                </a:lnTo>
                <a:lnTo>
                  <a:pt x="17219" y="8475"/>
                </a:lnTo>
                <a:lnTo>
                  <a:pt x="17194" y="8621"/>
                </a:lnTo>
                <a:lnTo>
                  <a:pt x="17097" y="8792"/>
                </a:lnTo>
                <a:lnTo>
                  <a:pt x="16975" y="8963"/>
                </a:lnTo>
                <a:lnTo>
                  <a:pt x="16804" y="9110"/>
                </a:lnTo>
                <a:lnTo>
                  <a:pt x="16657" y="9232"/>
                </a:lnTo>
                <a:lnTo>
                  <a:pt x="16511" y="9305"/>
                </a:lnTo>
                <a:lnTo>
                  <a:pt x="16413" y="9330"/>
                </a:lnTo>
                <a:lnTo>
                  <a:pt x="16242" y="9354"/>
                </a:lnTo>
                <a:lnTo>
                  <a:pt x="16169" y="9378"/>
                </a:lnTo>
                <a:lnTo>
                  <a:pt x="16120" y="9427"/>
                </a:lnTo>
                <a:lnTo>
                  <a:pt x="16071" y="9452"/>
                </a:lnTo>
                <a:lnTo>
                  <a:pt x="16022" y="9476"/>
                </a:lnTo>
                <a:lnTo>
                  <a:pt x="15973" y="9452"/>
                </a:lnTo>
                <a:lnTo>
                  <a:pt x="15924" y="9427"/>
                </a:lnTo>
                <a:lnTo>
                  <a:pt x="15900" y="9378"/>
                </a:lnTo>
                <a:lnTo>
                  <a:pt x="15851" y="9305"/>
                </a:lnTo>
                <a:lnTo>
                  <a:pt x="15827" y="9134"/>
                </a:lnTo>
                <a:lnTo>
                  <a:pt x="15802" y="9037"/>
                </a:lnTo>
                <a:lnTo>
                  <a:pt x="15729" y="8890"/>
                </a:lnTo>
                <a:lnTo>
                  <a:pt x="15607" y="8743"/>
                </a:lnTo>
                <a:lnTo>
                  <a:pt x="15460" y="8573"/>
                </a:lnTo>
                <a:lnTo>
                  <a:pt x="15314" y="8402"/>
                </a:lnTo>
                <a:lnTo>
                  <a:pt x="15192" y="8255"/>
                </a:lnTo>
                <a:lnTo>
                  <a:pt x="15094" y="8108"/>
                </a:lnTo>
                <a:lnTo>
                  <a:pt x="15070" y="8011"/>
                </a:lnTo>
                <a:lnTo>
                  <a:pt x="15070" y="7938"/>
                </a:lnTo>
                <a:lnTo>
                  <a:pt x="15045" y="7889"/>
                </a:lnTo>
                <a:lnTo>
                  <a:pt x="15021" y="7889"/>
                </a:lnTo>
                <a:lnTo>
                  <a:pt x="14972" y="7913"/>
                </a:lnTo>
                <a:lnTo>
                  <a:pt x="14948" y="7962"/>
                </a:lnTo>
                <a:lnTo>
                  <a:pt x="14899" y="8035"/>
                </a:lnTo>
                <a:lnTo>
                  <a:pt x="14874" y="8182"/>
                </a:lnTo>
                <a:lnTo>
                  <a:pt x="14899" y="8279"/>
                </a:lnTo>
                <a:lnTo>
                  <a:pt x="14972" y="8402"/>
                </a:lnTo>
                <a:lnTo>
                  <a:pt x="15045" y="8548"/>
                </a:lnTo>
                <a:lnTo>
                  <a:pt x="15167" y="8670"/>
                </a:lnTo>
                <a:lnTo>
                  <a:pt x="15265" y="8792"/>
                </a:lnTo>
                <a:lnTo>
                  <a:pt x="15363" y="8914"/>
                </a:lnTo>
                <a:lnTo>
                  <a:pt x="15436" y="9037"/>
                </a:lnTo>
                <a:lnTo>
                  <a:pt x="15460" y="9134"/>
                </a:lnTo>
                <a:lnTo>
                  <a:pt x="15460" y="9232"/>
                </a:lnTo>
                <a:lnTo>
                  <a:pt x="15509" y="9330"/>
                </a:lnTo>
                <a:lnTo>
                  <a:pt x="15558" y="9427"/>
                </a:lnTo>
                <a:lnTo>
                  <a:pt x="15631" y="9525"/>
                </a:lnTo>
                <a:lnTo>
                  <a:pt x="15753" y="9598"/>
                </a:lnTo>
                <a:lnTo>
                  <a:pt x="15900" y="9647"/>
                </a:lnTo>
                <a:lnTo>
                  <a:pt x="16047" y="9696"/>
                </a:lnTo>
                <a:lnTo>
                  <a:pt x="16218" y="9720"/>
                </a:lnTo>
                <a:lnTo>
                  <a:pt x="16364" y="9720"/>
                </a:lnTo>
                <a:lnTo>
                  <a:pt x="16486" y="9769"/>
                </a:lnTo>
                <a:lnTo>
                  <a:pt x="16559" y="9818"/>
                </a:lnTo>
                <a:lnTo>
                  <a:pt x="16584" y="9867"/>
                </a:lnTo>
                <a:lnTo>
                  <a:pt x="16584" y="9916"/>
                </a:lnTo>
                <a:lnTo>
                  <a:pt x="16559" y="10013"/>
                </a:lnTo>
                <a:lnTo>
                  <a:pt x="16437" y="10209"/>
                </a:lnTo>
                <a:lnTo>
                  <a:pt x="16242" y="10429"/>
                </a:lnTo>
                <a:lnTo>
                  <a:pt x="16022" y="10673"/>
                </a:lnTo>
                <a:lnTo>
                  <a:pt x="15802" y="10917"/>
                </a:lnTo>
                <a:lnTo>
                  <a:pt x="15631" y="11186"/>
                </a:lnTo>
                <a:lnTo>
                  <a:pt x="15485" y="11430"/>
                </a:lnTo>
                <a:lnTo>
                  <a:pt x="15460" y="11528"/>
                </a:lnTo>
                <a:lnTo>
                  <a:pt x="15460" y="11625"/>
                </a:lnTo>
                <a:lnTo>
                  <a:pt x="15460" y="11772"/>
                </a:lnTo>
                <a:lnTo>
                  <a:pt x="15485" y="11918"/>
                </a:lnTo>
                <a:lnTo>
                  <a:pt x="15509" y="12016"/>
                </a:lnTo>
                <a:lnTo>
                  <a:pt x="15558" y="12089"/>
                </a:lnTo>
                <a:lnTo>
                  <a:pt x="15583" y="12138"/>
                </a:lnTo>
                <a:lnTo>
                  <a:pt x="15607" y="12212"/>
                </a:lnTo>
                <a:lnTo>
                  <a:pt x="15631" y="12383"/>
                </a:lnTo>
                <a:lnTo>
                  <a:pt x="15607" y="12480"/>
                </a:lnTo>
                <a:lnTo>
                  <a:pt x="15509" y="12651"/>
                </a:lnTo>
                <a:lnTo>
                  <a:pt x="15363" y="12847"/>
                </a:lnTo>
                <a:lnTo>
                  <a:pt x="15167" y="13042"/>
                </a:lnTo>
                <a:lnTo>
                  <a:pt x="14972" y="13237"/>
                </a:lnTo>
                <a:lnTo>
                  <a:pt x="14825" y="13433"/>
                </a:lnTo>
                <a:lnTo>
                  <a:pt x="14728" y="13604"/>
                </a:lnTo>
                <a:lnTo>
                  <a:pt x="14679" y="13701"/>
                </a:lnTo>
                <a:lnTo>
                  <a:pt x="14654" y="13823"/>
                </a:lnTo>
                <a:lnTo>
                  <a:pt x="14581" y="13970"/>
                </a:lnTo>
                <a:lnTo>
                  <a:pt x="14459" y="14117"/>
                </a:lnTo>
                <a:lnTo>
                  <a:pt x="14313" y="14288"/>
                </a:lnTo>
                <a:lnTo>
                  <a:pt x="14142" y="14434"/>
                </a:lnTo>
                <a:lnTo>
                  <a:pt x="13995" y="14556"/>
                </a:lnTo>
                <a:lnTo>
                  <a:pt x="13848" y="14629"/>
                </a:lnTo>
                <a:lnTo>
                  <a:pt x="13726" y="14654"/>
                </a:lnTo>
                <a:lnTo>
                  <a:pt x="13653" y="14654"/>
                </a:lnTo>
                <a:lnTo>
                  <a:pt x="13555" y="14605"/>
                </a:lnTo>
                <a:lnTo>
                  <a:pt x="13458" y="14556"/>
                </a:lnTo>
                <a:lnTo>
                  <a:pt x="13360" y="14483"/>
                </a:lnTo>
                <a:lnTo>
                  <a:pt x="13287" y="14385"/>
                </a:lnTo>
                <a:lnTo>
                  <a:pt x="13213" y="14288"/>
                </a:lnTo>
                <a:lnTo>
                  <a:pt x="13189" y="14190"/>
                </a:lnTo>
                <a:lnTo>
                  <a:pt x="13165" y="14092"/>
                </a:lnTo>
                <a:lnTo>
                  <a:pt x="13140" y="13921"/>
                </a:lnTo>
                <a:lnTo>
                  <a:pt x="13116" y="13848"/>
                </a:lnTo>
                <a:lnTo>
                  <a:pt x="13067" y="13799"/>
                </a:lnTo>
                <a:lnTo>
                  <a:pt x="13043" y="13750"/>
                </a:lnTo>
                <a:lnTo>
                  <a:pt x="12994" y="13677"/>
                </a:lnTo>
                <a:lnTo>
                  <a:pt x="12969" y="13530"/>
                </a:lnTo>
                <a:lnTo>
                  <a:pt x="12945" y="13359"/>
                </a:lnTo>
                <a:lnTo>
                  <a:pt x="12920" y="13286"/>
                </a:lnTo>
                <a:lnTo>
                  <a:pt x="12872" y="13237"/>
                </a:lnTo>
                <a:lnTo>
                  <a:pt x="12847" y="13164"/>
                </a:lnTo>
                <a:lnTo>
                  <a:pt x="12823" y="13066"/>
                </a:lnTo>
                <a:lnTo>
                  <a:pt x="12798" y="12920"/>
                </a:lnTo>
                <a:lnTo>
                  <a:pt x="12774" y="12749"/>
                </a:lnTo>
                <a:lnTo>
                  <a:pt x="12798" y="12602"/>
                </a:lnTo>
                <a:lnTo>
                  <a:pt x="12823" y="12456"/>
                </a:lnTo>
                <a:lnTo>
                  <a:pt x="12847" y="12358"/>
                </a:lnTo>
                <a:lnTo>
                  <a:pt x="12872" y="12285"/>
                </a:lnTo>
                <a:lnTo>
                  <a:pt x="12920" y="12236"/>
                </a:lnTo>
                <a:lnTo>
                  <a:pt x="12945" y="12163"/>
                </a:lnTo>
                <a:lnTo>
                  <a:pt x="12969" y="11992"/>
                </a:lnTo>
                <a:lnTo>
                  <a:pt x="12945" y="11894"/>
                </a:lnTo>
                <a:lnTo>
                  <a:pt x="12896" y="11772"/>
                </a:lnTo>
                <a:lnTo>
                  <a:pt x="12798" y="11650"/>
                </a:lnTo>
                <a:lnTo>
                  <a:pt x="12701" y="11528"/>
                </a:lnTo>
                <a:lnTo>
                  <a:pt x="12578" y="11381"/>
                </a:lnTo>
                <a:lnTo>
                  <a:pt x="12481" y="11210"/>
                </a:lnTo>
                <a:lnTo>
                  <a:pt x="12432" y="11015"/>
                </a:lnTo>
                <a:lnTo>
                  <a:pt x="12408" y="10844"/>
                </a:lnTo>
                <a:lnTo>
                  <a:pt x="12408" y="10697"/>
                </a:lnTo>
                <a:lnTo>
                  <a:pt x="12383" y="10551"/>
                </a:lnTo>
                <a:lnTo>
                  <a:pt x="12334" y="10453"/>
                </a:lnTo>
                <a:lnTo>
                  <a:pt x="12310" y="10380"/>
                </a:lnTo>
                <a:lnTo>
                  <a:pt x="12261" y="10331"/>
                </a:lnTo>
                <a:lnTo>
                  <a:pt x="12188" y="10307"/>
                </a:lnTo>
                <a:lnTo>
                  <a:pt x="12017" y="10282"/>
                </a:lnTo>
                <a:lnTo>
                  <a:pt x="11870" y="10307"/>
                </a:lnTo>
                <a:lnTo>
                  <a:pt x="11797" y="10331"/>
                </a:lnTo>
                <a:lnTo>
                  <a:pt x="11748" y="10380"/>
                </a:lnTo>
                <a:lnTo>
                  <a:pt x="11675" y="10429"/>
                </a:lnTo>
                <a:lnTo>
                  <a:pt x="11553" y="10453"/>
                </a:lnTo>
                <a:lnTo>
                  <a:pt x="11406" y="10478"/>
                </a:lnTo>
                <a:lnTo>
                  <a:pt x="11260" y="10478"/>
                </a:lnTo>
                <a:lnTo>
                  <a:pt x="11089" y="10453"/>
                </a:lnTo>
                <a:lnTo>
                  <a:pt x="10893" y="10355"/>
                </a:lnTo>
                <a:lnTo>
                  <a:pt x="10674" y="10233"/>
                </a:lnTo>
                <a:lnTo>
                  <a:pt x="10503" y="10087"/>
                </a:lnTo>
                <a:lnTo>
                  <a:pt x="10429" y="10013"/>
                </a:lnTo>
                <a:lnTo>
                  <a:pt x="10356" y="9891"/>
                </a:lnTo>
                <a:lnTo>
                  <a:pt x="10234" y="9598"/>
                </a:lnTo>
                <a:lnTo>
                  <a:pt x="10161" y="9281"/>
                </a:lnTo>
                <a:lnTo>
                  <a:pt x="10112" y="8963"/>
                </a:lnTo>
                <a:lnTo>
                  <a:pt x="10136" y="8792"/>
                </a:lnTo>
                <a:lnTo>
                  <a:pt x="10161" y="8621"/>
                </a:lnTo>
                <a:lnTo>
                  <a:pt x="10258" y="8279"/>
                </a:lnTo>
                <a:lnTo>
                  <a:pt x="10332" y="8108"/>
                </a:lnTo>
                <a:lnTo>
                  <a:pt x="10405" y="7962"/>
                </a:lnTo>
                <a:lnTo>
                  <a:pt x="10503" y="7815"/>
                </a:lnTo>
                <a:lnTo>
                  <a:pt x="10600" y="7718"/>
                </a:lnTo>
                <a:lnTo>
                  <a:pt x="10796" y="7522"/>
                </a:lnTo>
                <a:lnTo>
                  <a:pt x="10991" y="7376"/>
                </a:lnTo>
                <a:lnTo>
                  <a:pt x="11162" y="7278"/>
                </a:lnTo>
                <a:lnTo>
                  <a:pt x="11260" y="7229"/>
                </a:lnTo>
                <a:lnTo>
                  <a:pt x="11431" y="7205"/>
                </a:lnTo>
                <a:lnTo>
                  <a:pt x="11504" y="7180"/>
                </a:lnTo>
                <a:lnTo>
                  <a:pt x="11553" y="7132"/>
                </a:lnTo>
                <a:lnTo>
                  <a:pt x="11626" y="7107"/>
                </a:lnTo>
                <a:lnTo>
                  <a:pt x="11724" y="7083"/>
                </a:lnTo>
                <a:lnTo>
                  <a:pt x="11870" y="7058"/>
                </a:lnTo>
                <a:lnTo>
                  <a:pt x="12188" y="7058"/>
                </a:lnTo>
                <a:lnTo>
                  <a:pt x="12359" y="7107"/>
                </a:lnTo>
                <a:lnTo>
                  <a:pt x="12481" y="7156"/>
                </a:lnTo>
                <a:lnTo>
                  <a:pt x="12603" y="7229"/>
                </a:lnTo>
                <a:lnTo>
                  <a:pt x="12676" y="7303"/>
                </a:lnTo>
                <a:lnTo>
                  <a:pt x="12774" y="7376"/>
                </a:lnTo>
                <a:lnTo>
                  <a:pt x="12896" y="7425"/>
                </a:lnTo>
                <a:lnTo>
                  <a:pt x="12969" y="7425"/>
                </a:lnTo>
                <a:lnTo>
                  <a:pt x="13140" y="7449"/>
                </a:lnTo>
                <a:lnTo>
                  <a:pt x="13213" y="7498"/>
                </a:lnTo>
                <a:lnTo>
                  <a:pt x="13262" y="7522"/>
                </a:lnTo>
                <a:lnTo>
                  <a:pt x="13311" y="7547"/>
                </a:lnTo>
                <a:lnTo>
                  <a:pt x="13360" y="7571"/>
                </a:lnTo>
                <a:lnTo>
                  <a:pt x="13409" y="7547"/>
                </a:lnTo>
                <a:lnTo>
                  <a:pt x="13458" y="7522"/>
                </a:lnTo>
                <a:lnTo>
                  <a:pt x="13507" y="7498"/>
                </a:lnTo>
                <a:lnTo>
                  <a:pt x="13580" y="7449"/>
                </a:lnTo>
                <a:lnTo>
                  <a:pt x="13726" y="7425"/>
                </a:lnTo>
                <a:lnTo>
                  <a:pt x="13897" y="7449"/>
                </a:lnTo>
                <a:lnTo>
                  <a:pt x="13971" y="7498"/>
                </a:lnTo>
                <a:lnTo>
                  <a:pt x="14019" y="7522"/>
                </a:lnTo>
                <a:lnTo>
                  <a:pt x="14093" y="7571"/>
                </a:lnTo>
                <a:lnTo>
                  <a:pt x="14190" y="7596"/>
                </a:lnTo>
                <a:lnTo>
                  <a:pt x="14337" y="7620"/>
                </a:lnTo>
                <a:lnTo>
                  <a:pt x="14654" y="7620"/>
                </a:lnTo>
                <a:lnTo>
                  <a:pt x="14801" y="7596"/>
                </a:lnTo>
                <a:lnTo>
                  <a:pt x="14899" y="7571"/>
                </a:lnTo>
                <a:lnTo>
                  <a:pt x="14972" y="7522"/>
                </a:lnTo>
                <a:lnTo>
                  <a:pt x="15021" y="7473"/>
                </a:lnTo>
                <a:lnTo>
                  <a:pt x="15045" y="7400"/>
                </a:lnTo>
                <a:lnTo>
                  <a:pt x="15070" y="7229"/>
                </a:lnTo>
                <a:lnTo>
                  <a:pt x="15070" y="7205"/>
                </a:lnTo>
                <a:lnTo>
                  <a:pt x="15045" y="7156"/>
                </a:lnTo>
                <a:lnTo>
                  <a:pt x="14948" y="7107"/>
                </a:lnTo>
                <a:lnTo>
                  <a:pt x="14825" y="7058"/>
                </a:lnTo>
                <a:lnTo>
                  <a:pt x="14679" y="7058"/>
                </a:lnTo>
                <a:lnTo>
                  <a:pt x="14532" y="7034"/>
                </a:lnTo>
                <a:lnTo>
                  <a:pt x="14361" y="6985"/>
                </a:lnTo>
                <a:lnTo>
                  <a:pt x="14215" y="6936"/>
                </a:lnTo>
                <a:lnTo>
                  <a:pt x="14117" y="6863"/>
                </a:lnTo>
                <a:lnTo>
                  <a:pt x="14019" y="6790"/>
                </a:lnTo>
                <a:lnTo>
                  <a:pt x="13922" y="6716"/>
                </a:lnTo>
                <a:lnTo>
                  <a:pt x="13824" y="6692"/>
                </a:lnTo>
                <a:lnTo>
                  <a:pt x="13726" y="6668"/>
                </a:lnTo>
                <a:lnTo>
                  <a:pt x="13653" y="6643"/>
                </a:lnTo>
                <a:lnTo>
                  <a:pt x="13555" y="6619"/>
                </a:lnTo>
                <a:lnTo>
                  <a:pt x="13458" y="6545"/>
                </a:lnTo>
                <a:lnTo>
                  <a:pt x="13360" y="6472"/>
                </a:lnTo>
                <a:lnTo>
                  <a:pt x="13287" y="6399"/>
                </a:lnTo>
                <a:lnTo>
                  <a:pt x="13189" y="6374"/>
                </a:lnTo>
                <a:lnTo>
                  <a:pt x="13116" y="6350"/>
                </a:lnTo>
                <a:lnTo>
                  <a:pt x="13067" y="6374"/>
                </a:lnTo>
                <a:lnTo>
                  <a:pt x="13018" y="6399"/>
                </a:lnTo>
                <a:lnTo>
                  <a:pt x="12945" y="6399"/>
                </a:lnTo>
                <a:lnTo>
                  <a:pt x="12872" y="6350"/>
                </a:lnTo>
                <a:lnTo>
                  <a:pt x="12774" y="6277"/>
                </a:lnTo>
                <a:lnTo>
                  <a:pt x="12701" y="6228"/>
                </a:lnTo>
                <a:lnTo>
                  <a:pt x="12627" y="6179"/>
                </a:lnTo>
                <a:lnTo>
                  <a:pt x="12505" y="6179"/>
                </a:lnTo>
                <a:lnTo>
                  <a:pt x="12456" y="6228"/>
                </a:lnTo>
                <a:lnTo>
                  <a:pt x="12383" y="6252"/>
                </a:lnTo>
                <a:lnTo>
                  <a:pt x="12212" y="6277"/>
                </a:lnTo>
                <a:lnTo>
                  <a:pt x="12114" y="6326"/>
                </a:lnTo>
                <a:lnTo>
                  <a:pt x="11968" y="6399"/>
                </a:lnTo>
                <a:lnTo>
                  <a:pt x="11797" y="6521"/>
                </a:lnTo>
                <a:lnTo>
                  <a:pt x="11650" y="6668"/>
                </a:lnTo>
                <a:lnTo>
                  <a:pt x="11479" y="6814"/>
                </a:lnTo>
                <a:lnTo>
                  <a:pt x="11309" y="6936"/>
                </a:lnTo>
                <a:lnTo>
                  <a:pt x="11186" y="7009"/>
                </a:lnTo>
                <a:lnTo>
                  <a:pt x="11064" y="7058"/>
                </a:lnTo>
                <a:lnTo>
                  <a:pt x="10918" y="7009"/>
                </a:lnTo>
                <a:lnTo>
                  <a:pt x="10844" y="6985"/>
                </a:lnTo>
                <a:lnTo>
                  <a:pt x="10796" y="6961"/>
                </a:lnTo>
                <a:lnTo>
                  <a:pt x="10747" y="6912"/>
                </a:lnTo>
                <a:lnTo>
                  <a:pt x="10722" y="6838"/>
                </a:lnTo>
                <a:lnTo>
                  <a:pt x="10698" y="6668"/>
                </a:lnTo>
                <a:lnTo>
                  <a:pt x="10722" y="6497"/>
                </a:lnTo>
                <a:lnTo>
                  <a:pt x="10747" y="6423"/>
                </a:lnTo>
                <a:lnTo>
                  <a:pt x="10796" y="6374"/>
                </a:lnTo>
                <a:lnTo>
                  <a:pt x="10844" y="6350"/>
                </a:lnTo>
                <a:lnTo>
                  <a:pt x="10967" y="6326"/>
                </a:lnTo>
                <a:lnTo>
                  <a:pt x="11113" y="6301"/>
                </a:lnTo>
                <a:lnTo>
                  <a:pt x="11260" y="6277"/>
                </a:lnTo>
                <a:lnTo>
                  <a:pt x="11406" y="6277"/>
                </a:lnTo>
                <a:lnTo>
                  <a:pt x="11528" y="6228"/>
                </a:lnTo>
                <a:lnTo>
                  <a:pt x="11602" y="6179"/>
                </a:lnTo>
                <a:lnTo>
                  <a:pt x="11626" y="6130"/>
                </a:lnTo>
                <a:lnTo>
                  <a:pt x="11650" y="6106"/>
                </a:lnTo>
                <a:lnTo>
                  <a:pt x="11602" y="5935"/>
                </a:lnTo>
                <a:lnTo>
                  <a:pt x="11577" y="5862"/>
                </a:lnTo>
                <a:lnTo>
                  <a:pt x="11553" y="5813"/>
                </a:lnTo>
                <a:lnTo>
                  <a:pt x="11504" y="5764"/>
                </a:lnTo>
                <a:lnTo>
                  <a:pt x="11504" y="5715"/>
                </a:lnTo>
                <a:lnTo>
                  <a:pt x="11504" y="5666"/>
                </a:lnTo>
                <a:lnTo>
                  <a:pt x="11553" y="5617"/>
                </a:lnTo>
                <a:lnTo>
                  <a:pt x="11602" y="5593"/>
                </a:lnTo>
                <a:lnTo>
                  <a:pt x="11675" y="5544"/>
                </a:lnTo>
                <a:lnTo>
                  <a:pt x="11821" y="5520"/>
                </a:lnTo>
                <a:lnTo>
                  <a:pt x="11919" y="5520"/>
                </a:lnTo>
                <a:lnTo>
                  <a:pt x="12017" y="5471"/>
                </a:lnTo>
                <a:lnTo>
                  <a:pt x="12114" y="5398"/>
                </a:lnTo>
                <a:lnTo>
                  <a:pt x="12212" y="5324"/>
                </a:lnTo>
                <a:lnTo>
                  <a:pt x="12285" y="5251"/>
                </a:lnTo>
                <a:lnTo>
                  <a:pt x="12359" y="5153"/>
                </a:lnTo>
                <a:lnTo>
                  <a:pt x="12383" y="5031"/>
                </a:lnTo>
                <a:lnTo>
                  <a:pt x="12408" y="4958"/>
                </a:lnTo>
                <a:lnTo>
                  <a:pt x="12383" y="4787"/>
                </a:lnTo>
                <a:lnTo>
                  <a:pt x="12334" y="4714"/>
                </a:lnTo>
                <a:lnTo>
                  <a:pt x="12310" y="4665"/>
                </a:lnTo>
                <a:lnTo>
                  <a:pt x="12310" y="4640"/>
                </a:lnTo>
                <a:lnTo>
                  <a:pt x="12310" y="4592"/>
                </a:lnTo>
                <a:lnTo>
                  <a:pt x="12383" y="4469"/>
                </a:lnTo>
                <a:lnTo>
                  <a:pt x="12505" y="4298"/>
                </a:lnTo>
                <a:lnTo>
                  <a:pt x="12701" y="4103"/>
                </a:lnTo>
                <a:lnTo>
                  <a:pt x="12798" y="4005"/>
                </a:lnTo>
                <a:lnTo>
                  <a:pt x="12945" y="3908"/>
                </a:lnTo>
                <a:lnTo>
                  <a:pt x="13091" y="3834"/>
                </a:lnTo>
                <a:lnTo>
                  <a:pt x="13262" y="3761"/>
                </a:lnTo>
                <a:lnTo>
                  <a:pt x="13604" y="3663"/>
                </a:lnTo>
                <a:lnTo>
                  <a:pt x="13775" y="3639"/>
                </a:lnTo>
                <a:lnTo>
                  <a:pt x="13922" y="3615"/>
                </a:lnTo>
                <a:close/>
                <a:moveTo>
                  <a:pt x="6888" y="2467"/>
                </a:moveTo>
                <a:lnTo>
                  <a:pt x="6986" y="2491"/>
                </a:lnTo>
                <a:lnTo>
                  <a:pt x="7083" y="2516"/>
                </a:lnTo>
                <a:lnTo>
                  <a:pt x="7132" y="2540"/>
                </a:lnTo>
                <a:lnTo>
                  <a:pt x="7181" y="2589"/>
                </a:lnTo>
                <a:lnTo>
                  <a:pt x="7181" y="2638"/>
                </a:lnTo>
                <a:lnTo>
                  <a:pt x="7181" y="2711"/>
                </a:lnTo>
                <a:lnTo>
                  <a:pt x="7132" y="2784"/>
                </a:lnTo>
                <a:lnTo>
                  <a:pt x="7083" y="2858"/>
                </a:lnTo>
                <a:lnTo>
                  <a:pt x="6937" y="3028"/>
                </a:lnTo>
                <a:lnTo>
                  <a:pt x="6864" y="3175"/>
                </a:lnTo>
                <a:lnTo>
                  <a:pt x="6839" y="3322"/>
                </a:lnTo>
                <a:lnTo>
                  <a:pt x="6864" y="3395"/>
                </a:lnTo>
                <a:lnTo>
                  <a:pt x="6888" y="3419"/>
                </a:lnTo>
                <a:lnTo>
                  <a:pt x="6961" y="3517"/>
                </a:lnTo>
                <a:lnTo>
                  <a:pt x="7010" y="3615"/>
                </a:lnTo>
                <a:lnTo>
                  <a:pt x="7059" y="3712"/>
                </a:lnTo>
                <a:lnTo>
                  <a:pt x="7083" y="3810"/>
                </a:lnTo>
                <a:lnTo>
                  <a:pt x="7059" y="3908"/>
                </a:lnTo>
                <a:lnTo>
                  <a:pt x="7010" y="4005"/>
                </a:lnTo>
                <a:lnTo>
                  <a:pt x="6961" y="4103"/>
                </a:lnTo>
                <a:lnTo>
                  <a:pt x="6888" y="4201"/>
                </a:lnTo>
                <a:lnTo>
                  <a:pt x="6839" y="4225"/>
                </a:lnTo>
                <a:lnTo>
                  <a:pt x="6644" y="4225"/>
                </a:lnTo>
                <a:lnTo>
                  <a:pt x="6473" y="4128"/>
                </a:lnTo>
                <a:lnTo>
                  <a:pt x="6302" y="4005"/>
                </a:lnTo>
                <a:lnTo>
                  <a:pt x="6155" y="3859"/>
                </a:lnTo>
                <a:lnTo>
                  <a:pt x="5984" y="3786"/>
                </a:lnTo>
                <a:lnTo>
                  <a:pt x="5838" y="3761"/>
                </a:lnTo>
                <a:lnTo>
                  <a:pt x="5789" y="3786"/>
                </a:lnTo>
                <a:lnTo>
                  <a:pt x="5740" y="3810"/>
                </a:lnTo>
                <a:lnTo>
                  <a:pt x="5642" y="3883"/>
                </a:lnTo>
                <a:lnTo>
                  <a:pt x="5545" y="3957"/>
                </a:lnTo>
                <a:lnTo>
                  <a:pt x="5447" y="3981"/>
                </a:lnTo>
                <a:lnTo>
                  <a:pt x="5349" y="4005"/>
                </a:lnTo>
                <a:lnTo>
                  <a:pt x="5203" y="4030"/>
                </a:lnTo>
                <a:lnTo>
                  <a:pt x="5129" y="4054"/>
                </a:lnTo>
                <a:lnTo>
                  <a:pt x="5081" y="4103"/>
                </a:lnTo>
                <a:lnTo>
                  <a:pt x="5032" y="4128"/>
                </a:lnTo>
                <a:lnTo>
                  <a:pt x="4959" y="4152"/>
                </a:lnTo>
                <a:lnTo>
                  <a:pt x="4788" y="4201"/>
                </a:lnTo>
                <a:lnTo>
                  <a:pt x="4690" y="4201"/>
                </a:lnTo>
                <a:lnTo>
                  <a:pt x="4592" y="4250"/>
                </a:lnTo>
                <a:lnTo>
                  <a:pt x="4494" y="4298"/>
                </a:lnTo>
                <a:lnTo>
                  <a:pt x="4397" y="4372"/>
                </a:lnTo>
                <a:lnTo>
                  <a:pt x="4372" y="4421"/>
                </a:lnTo>
                <a:lnTo>
                  <a:pt x="4372" y="4494"/>
                </a:lnTo>
                <a:lnTo>
                  <a:pt x="4372" y="4616"/>
                </a:lnTo>
                <a:lnTo>
                  <a:pt x="4470" y="4787"/>
                </a:lnTo>
                <a:lnTo>
                  <a:pt x="4592" y="4958"/>
                </a:lnTo>
                <a:lnTo>
                  <a:pt x="4690" y="5031"/>
                </a:lnTo>
                <a:lnTo>
                  <a:pt x="4788" y="5056"/>
                </a:lnTo>
                <a:lnTo>
                  <a:pt x="4885" y="5080"/>
                </a:lnTo>
                <a:lnTo>
                  <a:pt x="5007" y="5080"/>
                </a:lnTo>
                <a:lnTo>
                  <a:pt x="5129" y="5056"/>
                </a:lnTo>
                <a:lnTo>
                  <a:pt x="5227" y="5007"/>
                </a:lnTo>
                <a:lnTo>
                  <a:pt x="5349" y="4933"/>
                </a:lnTo>
                <a:lnTo>
                  <a:pt x="5447" y="4860"/>
                </a:lnTo>
                <a:lnTo>
                  <a:pt x="5642" y="4665"/>
                </a:lnTo>
                <a:lnTo>
                  <a:pt x="5838" y="4518"/>
                </a:lnTo>
                <a:lnTo>
                  <a:pt x="6009" y="4421"/>
                </a:lnTo>
                <a:lnTo>
                  <a:pt x="6131" y="4372"/>
                </a:lnTo>
                <a:lnTo>
                  <a:pt x="6204" y="4396"/>
                </a:lnTo>
                <a:lnTo>
                  <a:pt x="6253" y="4445"/>
                </a:lnTo>
                <a:lnTo>
                  <a:pt x="6302" y="4494"/>
                </a:lnTo>
                <a:lnTo>
                  <a:pt x="6302" y="4567"/>
                </a:lnTo>
                <a:lnTo>
                  <a:pt x="6326" y="4640"/>
                </a:lnTo>
                <a:lnTo>
                  <a:pt x="6375" y="4714"/>
                </a:lnTo>
                <a:lnTo>
                  <a:pt x="6424" y="4738"/>
                </a:lnTo>
                <a:lnTo>
                  <a:pt x="6497" y="4763"/>
                </a:lnTo>
                <a:lnTo>
                  <a:pt x="6595" y="4787"/>
                </a:lnTo>
                <a:lnTo>
                  <a:pt x="6693" y="4811"/>
                </a:lnTo>
                <a:lnTo>
                  <a:pt x="6790" y="4885"/>
                </a:lnTo>
                <a:lnTo>
                  <a:pt x="6888" y="4958"/>
                </a:lnTo>
                <a:lnTo>
                  <a:pt x="6937" y="5031"/>
                </a:lnTo>
                <a:lnTo>
                  <a:pt x="6961" y="5153"/>
                </a:lnTo>
                <a:lnTo>
                  <a:pt x="6937" y="5251"/>
                </a:lnTo>
                <a:lnTo>
                  <a:pt x="6888" y="5324"/>
                </a:lnTo>
                <a:lnTo>
                  <a:pt x="6790" y="5398"/>
                </a:lnTo>
                <a:lnTo>
                  <a:pt x="6693" y="5471"/>
                </a:lnTo>
                <a:lnTo>
                  <a:pt x="6595" y="5520"/>
                </a:lnTo>
                <a:lnTo>
                  <a:pt x="6497" y="5520"/>
                </a:lnTo>
                <a:lnTo>
                  <a:pt x="6399" y="5544"/>
                </a:lnTo>
                <a:lnTo>
                  <a:pt x="6253" y="5642"/>
                </a:lnTo>
                <a:lnTo>
                  <a:pt x="6082" y="5764"/>
                </a:lnTo>
                <a:lnTo>
                  <a:pt x="5935" y="5910"/>
                </a:lnTo>
                <a:lnTo>
                  <a:pt x="5764" y="6057"/>
                </a:lnTo>
                <a:lnTo>
                  <a:pt x="5594" y="6179"/>
                </a:lnTo>
                <a:lnTo>
                  <a:pt x="5471" y="6252"/>
                </a:lnTo>
                <a:lnTo>
                  <a:pt x="5349" y="6277"/>
                </a:lnTo>
                <a:lnTo>
                  <a:pt x="5227" y="6326"/>
                </a:lnTo>
                <a:lnTo>
                  <a:pt x="5056" y="6448"/>
                </a:lnTo>
                <a:lnTo>
                  <a:pt x="4812" y="6643"/>
                </a:lnTo>
                <a:lnTo>
                  <a:pt x="4568" y="6887"/>
                </a:lnTo>
                <a:lnTo>
                  <a:pt x="4226" y="7229"/>
                </a:lnTo>
                <a:lnTo>
                  <a:pt x="4104" y="7327"/>
                </a:lnTo>
                <a:lnTo>
                  <a:pt x="3957" y="7449"/>
                </a:lnTo>
                <a:lnTo>
                  <a:pt x="3640" y="7644"/>
                </a:lnTo>
                <a:lnTo>
                  <a:pt x="3347" y="7767"/>
                </a:lnTo>
                <a:lnTo>
                  <a:pt x="3200" y="7791"/>
                </a:lnTo>
                <a:lnTo>
                  <a:pt x="3078" y="7815"/>
                </a:lnTo>
                <a:lnTo>
                  <a:pt x="2834" y="7815"/>
                </a:lnTo>
                <a:lnTo>
                  <a:pt x="2614" y="7864"/>
                </a:lnTo>
                <a:lnTo>
                  <a:pt x="2443" y="7938"/>
                </a:lnTo>
                <a:lnTo>
                  <a:pt x="2321" y="8011"/>
                </a:lnTo>
                <a:lnTo>
                  <a:pt x="2248" y="8084"/>
                </a:lnTo>
                <a:lnTo>
                  <a:pt x="2174" y="8182"/>
                </a:lnTo>
                <a:lnTo>
                  <a:pt x="2125" y="8279"/>
                </a:lnTo>
                <a:lnTo>
                  <a:pt x="2125" y="8377"/>
                </a:lnTo>
                <a:lnTo>
                  <a:pt x="2125" y="8475"/>
                </a:lnTo>
                <a:lnTo>
                  <a:pt x="2174" y="8573"/>
                </a:lnTo>
                <a:lnTo>
                  <a:pt x="2248" y="8670"/>
                </a:lnTo>
                <a:lnTo>
                  <a:pt x="2321" y="8768"/>
                </a:lnTo>
                <a:lnTo>
                  <a:pt x="2394" y="8841"/>
                </a:lnTo>
                <a:lnTo>
                  <a:pt x="2492" y="8890"/>
                </a:lnTo>
                <a:lnTo>
                  <a:pt x="2614" y="8939"/>
                </a:lnTo>
                <a:lnTo>
                  <a:pt x="2687" y="8939"/>
                </a:lnTo>
                <a:lnTo>
                  <a:pt x="2809" y="8988"/>
                </a:lnTo>
                <a:lnTo>
                  <a:pt x="2956" y="9085"/>
                </a:lnTo>
                <a:lnTo>
                  <a:pt x="3151" y="9232"/>
                </a:lnTo>
                <a:lnTo>
                  <a:pt x="3371" y="9427"/>
                </a:lnTo>
                <a:lnTo>
                  <a:pt x="3566" y="9623"/>
                </a:lnTo>
                <a:lnTo>
                  <a:pt x="3762" y="9769"/>
                </a:lnTo>
                <a:lnTo>
                  <a:pt x="3908" y="9867"/>
                </a:lnTo>
                <a:lnTo>
                  <a:pt x="4030" y="9891"/>
                </a:lnTo>
                <a:lnTo>
                  <a:pt x="4177" y="9867"/>
                </a:lnTo>
                <a:lnTo>
                  <a:pt x="4250" y="9843"/>
                </a:lnTo>
                <a:lnTo>
                  <a:pt x="4324" y="9818"/>
                </a:lnTo>
                <a:lnTo>
                  <a:pt x="4372" y="9769"/>
                </a:lnTo>
                <a:lnTo>
                  <a:pt x="4494" y="9745"/>
                </a:lnTo>
                <a:lnTo>
                  <a:pt x="4641" y="9720"/>
                </a:lnTo>
                <a:lnTo>
                  <a:pt x="4959" y="9720"/>
                </a:lnTo>
                <a:lnTo>
                  <a:pt x="5105" y="9769"/>
                </a:lnTo>
                <a:lnTo>
                  <a:pt x="5252" y="9818"/>
                </a:lnTo>
                <a:lnTo>
                  <a:pt x="5349" y="9916"/>
                </a:lnTo>
                <a:lnTo>
                  <a:pt x="5447" y="9989"/>
                </a:lnTo>
                <a:lnTo>
                  <a:pt x="5545" y="10038"/>
                </a:lnTo>
                <a:lnTo>
                  <a:pt x="5642" y="10087"/>
                </a:lnTo>
                <a:lnTo>
                  <a:pt x="5740" y="10087"/>
                </a:lnTo>
                <a:lnTo>
                  <a:pt x="5838" y="10136"/>
                </a:lnTo>
                <a:lnTo>
                  <a:pt x="5984" y="10209"/>
                </a:lnTo>
                <a:lnTo>
                  <a:pt x="6155" y="10331"/>
                </a:lnTo>
                <a:lnTo>
                  <a:pt x="6302" y="10478"/>
                </a:lnTo>
                <a:lnTo>
                  <a:pt x="6473" y="10624"/>
                </a:lnTo>
                <a:lnTo>
                  <a:pt x="6644" y="10746"/>
                </a:lnTo>
                <a:lnTo>
                  <a:pt x="6790" y="10819"/>
                </a:lnTo>
                <a:lnTo>
                  <a:pt x="6888" y="10844"/>
                </a:lnTo>
                <a:lnTo>
                  <a:pt x="6961" y="10868"/>
                </a:lnTo>
                <a:lnTo>
                  <a:pt x="7083" y="10917"/>
                </a:lnTo>
                <a:lnTo>
                  <a:pt x="7181" y="10966"/>
                </a:lnTo>
                <a:lnTo>
                  <a:pt x="7254" y="11039"/>
                </a:lnTo>
                <a:lnTo>
                  <a:pt x="7352" y="11113"/>
                </a:lnTo>
                <a:lnTo>
                  <a:pt x="7450" y="11186"/>
                </a:lnTo>
                <a:lnTo>
                  <a:pt x="7547" y="11210"/>
                </a:lnTo>
                <a:lnTo>
                  <a:pt x="7645" y="11235"/>
                </a:lnTo>
                <a:lnTo>
                  <a:pt x="7743" y="11259"/>
                </a:lnTo>
                <a:lnTo>
                  <a:pt x="7840" y="11283"/>
                </a:lnTo>
                <a:lnTo>
                  <a:pt x="7938" y="11357"/>
                </a:lnTo>
                <a:lnTo>
                  <a:pt x="8036" y="11430"/>
                </a:lnTo>
                <a:lnTo>
                  <a:pt x="8109" y="11528"/>
                </a:lnTo>
                <a:lnTo>
                  <a:pt x="8158" y="11625"/>
                </a:lnTo>
                <a:lnTo>
                  <a:pt x="8207" y="11723"/>
                </a:lnTo>
                <a:lnTo>
                  <a:pt x="8207" y="11796"/>
                </a:lnTo>
                <a:lnTo>
                  <a:pt x="8207" y="11894"/>
                </a:lnTo>
                <a:lnTo>
                  <a:pt x="8158" y="11992"/>
                </a:lnTo>
                <a:lnTo>
                  <a:pt x="8109" y="12089"/>
                </a:lnTo>
                <a:lnTo>
                  <a:pt x="8036" y="12187"/>
                </a:lnTo>
                <a:lnTo>
                  <a:pt x="7963" y="12285"/>
                </a:lnTo>
                <a:lnTo>
                  <a:pt x="7889" y="12383"/>
                </a:lnTo>
                <a:lnTo>
                  <a:pt x="7840" y="12480"/>
                </a:lnTo>
                <a:lnTo>
                  <a:pt x="7840" y="12578"/>
                </a:lnTo>
                <a:lnTo>
                  <a:pt x="7816" y="12676"/>
                </a:lnTo>
                <a:lnTo>
                  <a:pt x="7718" y="12822"/>
                </a:lnTo>
                <a:lnTo>
                  <a:pt x="7596" y="12969"/>
                </a:lnTo>
                <a:lnTo>
                  <a:pt x="7450" y="13140"/>
                </a:lnTo>
                <a:lnTo>
                  <a:pt x="7303" y="13311"/>
                </a:lnTo>
                <a:lnTo>
                  <a:pt x="7181" y="13457"/>
                </a:lnTo>
                <a:lnTo>
                  <a:pt x="7108" y="13604"/>
                </a:lnTo>
                <a:lnTo>
                  <a:pt x="7083" y="13701"/>
                </a:lnTo>
                <a:lnTo>
                  <a:pt x="7034" y="13823"/>
                </a:lnTo>
                <a:lnTo>
                  <a:pt x="6961" y="13970"/>
                </a:lnTo>
                <a:lnTo>
                  <a:pt x="6839" y="14117"/>
                </a:lnTo>
                <a:lnTo>
                  <a:pt x="6693" y="14288"/>
                </a:lnTo>
                <a:lnTo>
                  <a:pt x="6546" y="14434"/>
                </a:lnTo>
                <a:lnTo>
                  <a:pt x="6424" y="14605"/>
                </a:lnTo>
                <a:lnTo>
                  <a:pt x="6351" y="14752"/>
                </a:lnTo>
                <a:lnTo>
                  <a:pt x="6302" y="14849"/>
                </a:lnTo>
                <a:lnTo>
                  <a:pt x="6277" y="14947"/>
                </a:lnTo>
                <a:lnTo>
                  <a:pt x="6229" y="15069"/>
                </a:lnTo>
                <a:lnTo>
                  <a:pt x="6131" y="15216"/>
                </a:lnTo>
                <a:lnTo>
                  <a:pt x="6033" y="15338"/>
                </a:lnTo>
                <a:lnTo>
                  <a:pt x="5911" y="15460"/>
                </a:lnTo>
                <a:lnTo>
                  <a:pt x="5813" y="15582"/>
                </a:lnTo>
                <a:lnTo>
                  <a:pt x="5764" y="15704"/>
                </a:lnTo>
                <a:lnTo>
                  <a:pt x="5740" y="15802"/>
                </a:lnTo>
                <a:lnTo>
                  <a:pt x="5764" y="15973"/>
                </a:lnTo>
                <a:lnTo>
                  <a:pt x="5789" y="16046"/>
                </a:lnTo>
                <a:lnTo>
                  <a:pt x="5838" y="16095"/>
                </a:lnTo>
                <a:lnTo>
                  <a:pt x="5862" y="16144"/>
                </a:lnTo>
                <a:lnTo>
                  <a:pt x="5911" y="16217"/>
                </a:lnTo>
                <a:lnTo>
                  <a:pt x="5935" y="16388"/>
                </a:lnTo>
                <a:lnTo>
                  <a:pt x="5911" y="16461"/>
                </a:lnTo>
                <a:lnTo>
                  <a:pt x="5862" y="16510"/>
                </a:lnTo>
                <a:lnTo>
                  <a:pt x="5813" y="16559"/>
                </a:lnTo>
                <a:lnTo>
                  <a:pt x="5642" y="16559"/>
                </a:lnTo>
                <a:lnTo>
                  <a:pt x="5545" y="16510"/>
                </a:lnTo>
                <a:lnTo>
                  <a:pt x="5447" y="16461"/>
                </a:lnTo>
                <a:lnTo>
                  <a:pt x="5349" y="16388"/>
                </a:lnTo>
                <a:lnTo>
                  <a:pt x="5276" y="16266"/>
                </a:lnTo>
                <a:lnTo>
                  <a:pt x="5227" y="16119"/>
                </a:lnTo>
                <a:lnTo>
                  <a:pt x="5178" y="15973"/>
                </a:lnTo>
                <a:lnTo>
                  <a:pt x="5178" y="15802"/>
                </a:lnTo>
                <a:lnTo>
                  <a:pt x="5154" y="15655"/>
                </a:lnTo>
                <a:lnTo>
                  <a:pt x="5105" y="15484"/>
                </a:lnTo>
                <a:lnTo>
                  <a:pt x="5056" y="15338"/>
                </a:lnTo>
                <a:lnTo>
                  <a:pt x="4983" y="15240"/>
                </a:lnTo>
                <a:lnTo>
                  <a:pt x="4934" y="15191"/>
                </a:lnTo>
                <a:lnTo>
                  <a:pt x="4910" y="15093"/>
                </a:lnTo>
                <a:lnTo>
                  <a:pt x="4836" y="14849"/>
                </a:lnTo>
                <a:lnTo>
                  <a:pt x="4812" y="14556"/>
                </a:lnTo>
                <a:lnTo>
                  <a:pt x="4788" y="14214"/>
                </a:lnTo>
                <a:lnTo>
                  <a:pt x="4788" y="13970"/>
                </a:lnTo>
                <a:lnTo>
                  <a:pt x="4788" y="13799"/>
                </a:lnTo>
                <a:lnTo>
                  <a:pt x="4739" y="13604"/>
                </a:lnTo>
                <a:lnTo>
                  <a:pt x="4714" y="13433"/>
                </a:lnTo>
                <a:lnTo>
                  <a:pt x="4641" y="13237"/>
                </a:lnTo>
                <a:lnTo>
                  <a:pt x="4568" y="13066"/>
                </a:lnTo>
                <a:lnTo>
                  <a:pt x="4494" y="12920"/>
                </a:lnTo>
                <a:lnTo>
                  <a:pt x="4397" y="12773"/>
                </a:lnTo>
                <a:lnTo>
                  <a:pt x="4324" y="12676"/>
                </a:lnTo>
                <a:lnTo>
                  <a:pt x="4128" y="12456"/>
                </a:lnTo>
                <a:lnTo>
                  <a:pt x="3982" y="12260"/>
                </a:lnTo>
                <a:lnTo>
                  <a:pt x="3884" y="12114"/>
                </a:lnTo>
                <a:lnTo>
                  <a:pt x="3835" y="11992"/>
                </a:lnTo>
                <a:lnTo>
                  <a:pt x="3811" y="11845"/>
                </a:lnTo>
                <a:lnTo>
                  <a:pt x="3786" y="11772"/>
                </a:lnTo>
                <a:lnTo>
                  <a:pt x="3737" y="11723"/>
                </a:lnTo>
                <a:lnTo>
                  <a:pt x="3713" y="11650"/>
                </a:lnTo>
                <a:lnTo>
                  <a:pt x="3664" y="11528"/>
                </a:lnTo>
                <a:lnTo>
                  <a:pt x="3664" y="11381"/>
                </a:lnTo>
                <a:lnTo>
                  <a:pt x="3640" y="11235"/>
                </a:lnTo>
                <a:lnTo>
                  <a:pt x="3664" y="11088"/>
                </a:lnTo>
                <a:lnTo>
                  <a:pt x="3664" y="10942"/>
                </a:lnTo>
                <a:lnTo>
                  <a:pt x="3713" y="10819"/>
                </a:lnTo>
                <a:lnTo>
                  <a:pt x="3737" y="10771"/>
                </a:lnTo>
                <a:lnTo>
                  <a:pt x="3786" y="10697"/>
                </a:lnTo>
                <a:lnTo>
                  <a:pt x="3811" y="10648"/>
                </a:lnTo>
                <a:lnTo>
                  <a:pt x="3835" y="10478"/>
                </a:lnTo>
                <a:lnTo>
                  <a:pt x="3811" y="10307"/>
                </a:lnTo>
                <a:lnTo>
                  <a:pt x="3786" y="10233"/>
                </a:lnTo>
                <a:lnTo>
                  <a:pt x="3737" y="10184"/>
                </a:lnTo>
                <a:lnTo>
                  <a:pt x="3689" y="10160"/>
                </a:lnTo>
                <a:lnTo>
                  <a:pt x="3615" y="10111"/>
                </a:lnTo>
                <a:lnTo>
                  <a:pt x="3444" y="10087"/>
                </a:lnTo>
                <a:lnTo>
                  <a:pt x="3347" y="10062"/>
                </a:lnTo>
                <a:lnTo>
                  <a:pt x="3200" y="9989"/>
                </a:lnTo>
                <a:lnTo>
                  <a:pt x="3054" y="9867"/>
                </a:lnTo>
                <a:lnTo>
                  <a:pt x="2883" y="9720"/>
                </a:lnTo>
                <a:lnTo>
                  <a:pt x="2712" y="9574"/>
                </a:lnTo>
                <a:lnTo>
                  <a:pt x="2565" y="9452"/>
                </a:lnTo>
                <a:lnTo>
                  <a:pt x="2419" y="9354"/>
                </a:lnTo>
                <a:lnTo>
                  <a:pt x="2321" y="9330"/>
                </a:lnTo>
                <a:lnTo>
                  <a:pt x="2199" y="9281"/>
                </a:lnTo>
                <a:lnTo>
                  <a:pt x="2003" y="9159"/>
                </a:lnTo>
                <a:lnTo>
                  <a:pt x="1784" y="8988"/>
                </a:lnTo>
                <a:lnTo>
                  <a:pt x="1539" y="8768"/>
                </a:lnTo>
                <a:lnTo>
                  <a:pt x="1246" y="8402"/>
                </a:lnTo>
                <a:lnTo>
                  <a:pt x="1078" y="8185"/>
                </a:lnTo>
                <a:lnTo>
                  <a:pt x="1124" y="7840"/>
                </a:lnTo>
                <a:lnTo>
                  <a:pt x="1197" y="7473"/>
                </a:lnTo>
                <a:lnTo>
                  <a:pt x="1295" y="7132"/>
                </a:lnTo>
                <a:lnTo>
                  <a:pt x="1393" y="6790"/>
                </a:lnTo>
                <a:lnTo>
                  <a:pt x="1515" y="6448"/>
                </a:lnTo>
                <a:lnTo>
                  <a:pt x="1637" y="6106"/>
                </a:lnTo>
                <a:lnTo>
                  <a:pt x="1784" y="5788"/>
                </a:lnTo>
                <a:lnTo>
                  <a:pt x="1954" y="5471"/>
                </a:lnTo>
                <a:lnTo>
                  <a:pt x="2125" y="5153"/>
                </a:lnTo>
                <a:lnTo>
                  <a:pt x="2296" y="4860"/>
                </a:lnTo>
                <a:lnTo>
                  <a:pt x="2516" y="4567"/>
                </a:lnTo>
                <a:lnTo>
                  <a:pt x="2712" y="4298"/>
                </a:lnTo>
                <a:lnTo>
                  <a:pt x="3151" y="3737"/>
                </a:lnTo>
                <a:lnTo>
                  <a:pt x="3664" y="3248"/>
                </a:lnTo>
                <a:lnTo>
                  <a:pt x="4079" y="3248"/>
                </a:lnTo>
                <a:lnTo>
                  <a:pt x="4299" y="3297"/>
                </a:lnTo>
                <a:lnTo>
                  <a:pt x="4470" y="3346"/>
                </a:lnTo>
                <a:lnTo>
                  <a:pt x="4592" y="3419"/>
                </a:lnTo>
                <a:lnTo>
                  <a:pt x="4690" y="3493"/>
                </a:lnTo>
                <a:lnTo>
                  <a:pt x="4788" y="3517"/>
                </a:lnTo>
                <a:lnTo>
                  <a:pt x="4885" y="3493"/>
                </a:lnTo>
                <a:lnTo>
                  <a:pt x="4983" y="3419"/>
                </a:lnTo>
                <a:lnTo>
                  <a:pt x="5056" y="3346"/>
                </a:lnTo>
                <a:lnTo>
                  <a:pt x="5178" y="3297"/>
                </a:lnTo>
                <a:lnTo>
                  <a:pt x="5276" y="3248"/>
                </a:lnTo>
                <a:lnTo>
                  <a:pt x="5349" y="3248"/>
                </a:lnTo>
                <a:lnTo>
                  <a:pt x="5471" y="3199"/>
                </a:lnTo>
                <a:lnTo>
                  <a:pt x="5594" y="3126"/>
                </a:lnTo>
                <a:lnTo>
                  <a:pt x="5764" y="3004"/>
                </a:lnTo>
                <a:lnTo>
                  <a:pt x="5935" y="2858"/>
                </a:lnTo>
                <a:lnTo>
                  <a:pt x="6131" y="2711"/>
                </a:lnTo>
                <a:lnTo>
                  <a:pt x="6375" y="2589"/>
                </a:lnTo>
                <a:lnTo>
                  <a:pt x="6619" y="2516"/>
                </a:lnTo>
                <a:lnTo>
                  <a:pt x="6888" y="2467"/>
                </a:lnTo>
                <a:close/>
                <a:moveTo>
                  <a:pt x="9379" y="0"/>
                </a:moveTo>
                <a:lnTo>
                  <a:pt x="8891" y="24"/>
                </a:lnTo>
                <a:lnTo>
                  <a:pt x="8427" y="49"/>
                </a:lnTo>
                <a:lnTo>
                  <a:pt x="7963" y="122"/>
                </a:lnTo>
                <a:lnTo>
                  <a:pt x="7499" y="195"/>
                </a:lnTo>
                <a:lnTo>
                  <a:pt x="7034" y="293"/>
                </a:lnTo>
                <a:lnTo>
                  <a:pt x="6595" y="440"/>
                </a:lnTo>
                <a:lnTo>
                  <a:pt x="6155" y="586"/>
                </a:lnTo>
                <a:lnTo>
                  <a:pt x="5740" y="733"/>
                </a:lnTo>
                <a:lnTo>
                  <a:pt x="5325" y="928"/>
                </a:lnTo>
                <a:lnTo>
                  <a:pt x="4910" y="1148"/>
                </a:lnTo>
                <a:lnTo>
                  <a:pt x="4519" y="1368"/>
                </a:lnTo>
                <a:lnTo>
                  <a:pt x="4128" y="1612"/>
                </a:lnTo>
                <a:lnTo>
                  <a:pt x="3762" y="1881"/>
                </a:lnTo>
                <a:lnTo>
                  <a:pt x="3420" y="2149"/>
                </a:lnTo>
                <a:lnTo>
                  <a:pt x="3078" y="2442"/>
                </a:lnTo>
                <a:lnTo>
                  <a:pt x="2760" y="2760"/>
                </a:lnTo>
                <a:lnTo>
                  <a:pt x="2443" y="3077"/>
                </a:lnTo>
                <a:lnTo>
                  <a:pt x="2150" y="3419"/>
                </a:lnTo>
                <a:lnTo>
                  <a:pt x="1881" y="3761"/>
                </a:lnTo>
                <a:lnTo>
                  <a:pt x="1613" y="4128"/>
                </a:lnTo>
                <a:lnTo>
                  <a:pt x="1368" y="4518"/>
                </a:lnTo>
                <a:lnTo>
                  <a:pt x="1149" y="4909"/>
                </a:lnTo>
                <a:lnTo>
                  <a:pt x="929" y="5324"/>
                </a:lnTo>
                <a:lnTo>
                  <a:pt x="733" y="5739"/>
                </a:lnTo>
                <a:lnTo>
                  <a:pt x="587" y="6155"/>
                </a:lnTo>
                <a:lnTo>
                  <a:pt x="440" y="6594"/>
                </a:lnTo>
                <a:lnTo>
                  <a:pt x="294" y="7034"/>
                </a:lnTo>
                <a:lnTo>
                  <a:pt x="196" y="7498"/>
                </a:lnTo>
                <a:lnTo>
                  <a:pt x="123" y="7962"/>
                </a:lnTo>
                <a:lnTo>
                  <a:pt x="49" y="8426"/>
                </a:lnTo>
                <a:lnTo>
                  <a:pt x="25" y="8890"/>
                </a:lnTo>
                <a:lnTo>
                  <a:pt x="1" y="9378"/>
                </a:lnTo>
                <a:lnTo>
                  <a:pt x="25" y="9867"/>
                </a:lnTo>
                <a:lnTo>
                  <a:pt x="49" y="10331"/>
                </a:lnTo>
                <a:lnTo>
                  <a:pt x="123" y="10795"/>
                </a:lnTo>
                <a:lnTo>
                  <a:pt x="196" y="11259"/>
                </a:lnTo>
                <a:lnTo>
                  <a:pt x="294" y="11723"/>
                </a:lnTo>
                <a:lnTo>
                  <a:pt x="440" y="12163"/>
                </a:lnTo>
                <a:lnTo>
                  <a:pt x="587" y="12602"/>
                </a:lnTo>
                <a:lnTo>
                  <a:pt x="733" y="13018"/>
                </a:lnTo>
                <a:lnTo>
                  <a:pt x="929" y="13433"/>
                </a:lnTo>
                <a:lnTo>
                  <a:pt x="1149" y="13848"/>
                </a:lnTo>
                <a:lnTo>
                  <a:pt x="1368" y="14239"/>
                </a:lnTo>
                <a:lnTo>
                  <a:pt x="1613" y="14629"/>
                </a:lnTo>
                <a:lnTo>
                  <a:pt x="1881" y="14996"/>
                </a:lnTo>
                <a:lnTo>
                  <a:pt x="2150" y="15338"/>
                </a:lnTo>
                <a:lnTo>
                  <a:pt x="2443" y="15680"/>
                </a:lnTo>
                <a:lnTo>
                  <a:pt x="2760" y="15997"/>
                </a:lnTo>
                <a:lnTo>
                  <a:pt x="3078" y="16315"/>
                </a:lnTo>
                <a:lnTo>
                  <a:pt x="3420" y="16608"/>
                </a:lnTo>
                <a:lnTo>
                  <a:pt x="3762" y="16876"/>
                </a:lnTo>
                <a:lnTo>
                  <a:pt x="4128" y="17145"/>
                </a:lnTo>
                <a:lnTo>
                  <a:pt x="4519" y="17389"/>
                </a:lnTo>
                <a:lnTo>
                  <a:pt x="4910" y="17609"/>
                </a:lnTo>
                <a:lnTo>
                  <a:pt x="5325" y="17829"/>
                </a:lnTo>
                <a:lnTo>
                  <a:pt x="5740" y="18024"/>
                </a:lnTo>
                <a:lnTo>
                  <a:pt x="6155" y="18171"/>
                </a:lnTo>
                <a:lnTo>
                  <a:pt x="6595" y="18317"/>
                </a:lnTo>
                <a:lnTo>
                  <a:pt x="7034" y="18464"/>
                </a:lnTo>
                <a:lnTo>
                  <a:pt x="7499" y="18562"/>
                </a:lnTo>
                <a:lnTo>
                  <a:pt x="7963" y="18635"/>
                </a:lnTo>
                <a:lnTo>
                  <a:pt x="8427" y="18708"/>
                </a:lnTo>
                <a:lnTo>
                  <a:pt x="8891" y="18733"/>
                </a:lnTo>
                <a:lnTo>
                  <a:pt x="9379" y="18757"/>
                </a:lnTo>
                <a:lnTo>
                  <a:pt x="9868" y="18733"/>
                </a:lnTo>
                <a:lnTo>
                  <a:pt x="10332" y="18708"/>
                </a:lnTo>
                <a:lnTo>
                  <a:pt x="10796" y="18635"/>
                </a:lnTo>
                <a:lnTo>
                  <a:pt x="11260" y="18562"/>
                </a:lnTo>
                <a:lnTo>
                  <a:pt x="11724" y="18464"/>
                </a:lnTo>
                <a:lnTo>
                  <a:pt x="12163" y="18317"/>
                </a:lnTo>
                <a:lnTo>
                  <a:pt x="12603" y="18171"/>
                </a:lnTo>
                <a:lnTo>
                  <a:pt x="13018" y="18024"/>
                </a:lnTo>
                <a:lnTo>
                  <a:pt x="13433" y="17829"/>
                </a:lnTo>
                <a:lnTo>
                  <a:pt x="13848" y="17609"/>
                </a:lnTo>
                <a:lnTo>
                  <a:pt x="14239" y="17389"/>
                </a:lnTo>
                <a:lnTo>
                  <a:pt x="14630" y="17145"/>
                </a:lnTo>
                <a:lnTo>
                  <a:pt x="14996" y="16876"/>
                </a:lnTo>
                <a:lnTo>
                  <a:pt x="15338" y="16608"/>
                </a:lnTo>
                <a:lnTo>
                  <a:pt x="15680" y="16315"/>
                </a:lnTo>
                <a:lnTo>
                  <a:pt x="15998" y="15997"/>
                </a:lnTo>
                <a:lnTo>
                  <a:pt x="16315" y="15680"/>
                </a:lnTo>
                <a:lnTo>
                  <a:pt x="16608" y="15338"/>
                </a:lnTo>
                <a:lnTo>
                  <a:pt x="16877" y="14996"/>
                </a:lnTo>
                <a:lnTo>
                  <a:pt x="17146" y="14629"/>
                </a:lnTo>
                <a:lnTo>
                  <a:pt x="17390" y="14239"/>
                </a:lnTo>
                <a:lnTo>
                  <a:pt x="17610" y="13848"/>
                </a:lnTo>
                <a:lnTo>
                  <a:pt x="17829" y="13433"/>
                </a:lnTo>
                <a:lnTo>
                  <a:pt x="18025" y="13018"/>
                </a:lnTo>
                <a:lnTo>
                  <a:pt x="18171" y="12602"/>
                </a:lnTo>
                <a:lnTo>
                  <a:pt x="18318" y="12163"/>
                </a:lnTo>
                <a:lnTo>
                  <a:pt x="18464" y="11723"/>
                </a:lnTo>
                <a:lnTo>
                  <a:pt x="18562" y="11259"/>
                </a:lnTo>
                <a:lnTo>
                  <a:pt x="18635" y="10795"/>
                </a:lnTo>
                <a:lnTo>
                  <a:pt x="18709" y="10331"/>
                </a:lnTo>
                <a:lnTo>
                  <a:pt x="18733" y="9867"/>
                </a:lnTo>
                <a:lnTo>
                  <a:pt x="18758" y="9378"/>
                </a:lnTo>
                <a:lnTo>
                  <a:pt x="18733" y="8890"/>
                </a:lnTo>
                <a:lnTo>
                  <a:pt x="18709" y="8426"/>
                </a:lnTo>
                <a:lnTo>
                  <a:pt x="18635" y="7962"/>
                </a:lnTo>
                <a:lnTo>
                  <a:pt x="18562" y="7498"/>
                </a:lnTo>
                <a:lnTo>
                  <a:pt x="18464" y="7034"/>
                </a:lnTo>
                <a:lnTo>
                  <a:pt x="18318" y="6594"/>
                </a:lnTo>
                <a:lnTo>
                  <a:pt x="18171" y="6155"/>
                </a:lnTo>
                <a:lnTo>
                  <a:pt x="18025" y="5739"/>
                </a:lnTo>
                <a:lnTo>
                  <a:pt x="17829" y="5324"/>
                </a:lnTo>
                <a:lnTo>
                  <a:pt x="17610" y="4909"/>
                </a:lnTo>
                <a:lnTo>
                  <a:pt x="17390" y="4518"/>
                </a:lnTo>
                <a:lnTo>
                  <a:pt x="17146" y="4128"/>
                </a:lnTo>
                <a:lnTo>
                  <a:pt x="16877" y="3761"/>
                </a:lnTo>
                <a:lnTo>
                  <a:pt x="16608" y="3419"/>
                </a:lnTo>
                <a:lnTo>
                  <a:pt x="16315" y="3077"/>
                </a:lnTo>
                <a:lnTo>
                  <a:pt x="15998" y="2760"/>
                </a:lnTo>
                <a:lnTo>
                  <a:pt x="15680" y="2442"/>
                </a:lnTo>
                <a:lnTo>
                  <a:pt x="15338" y="2149"/>
                </a:lnTo>
                <a:lnTo>
                  <a:pt x="14996" y="1881"/>
                </a:lnTo>
                <a:lnTo>
                  <a:pt x="14630" y="1612"/>
                </a:lnTo>
                <a:lnTo>
                  <a:pt x="14239" y="1368"/>
                </a:lnTo>
                <a:lnTo>
                  <a:pt x="13848" y="1148"/>
                </a:lnTo>
                <a:lnTo>
                  <a:pt x="13433" y="928"/>
                </a:lnTo>
                <a:lnTo>
                  <a:pt x="13018" y="733"/>
                </a:lnTo>
                <a:lnTo>
                  <a:pt x="12603" y="586"/>
                </a:lnTo>
                <a:lnTo>
                  <a:pt x="12163" y="440"/>
                </a:lnTo>
                <a:lnTo>
                  <a:pt x="11724" y="293"/>
                </a:lnTo>
                <a:lnTo>
                  <a:pt x="11260" y="195"/>
                </a:lnTo>
                <a:lnTo>
                  <a:pt x="10796" y="122"/>
                </a:lnTo>
                <a:lnTo>
                  <a:pt x="10332" y="49"/>
                </a:lnTo>
                <a:lnTo>
                  <a:pt x="9868" y="24"/>
                </a:lnTo>
                <a:lnTo>
                  <a:pt x="9379"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FFC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1981200" y="91566"/>
            <a:ext cx="5181600" cy="733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2200" dirty="0" smtClean="0"/>
              <a:t>seemingly unrelated, </a:t>
            </a:r>
            <a:br>
              <a:rPr lang="en-US" sz="2200" dirty="0" smtClean="0"/>
            </a:br>
            <a:r>
              <a:rPr lang="en-US" sz="2200" dirty="0" smtClean="0"/>
              <a:t>but there are </a:t>
            </a:r>
            <a:r>
              <a:rPr lang="en-US" sz="2200" u="sng" dirty="0" smtClean="0"/>
              <a:t>strategic </a:t>
            </a:r>
            <a:br>
              <a:rPr lang="en-US" sz="2200" u="sng" dirty="0" smtClean="0"/>
            </a:br>
            <a:r>
              <a:rPr lang="en-US" sz="2200" u="sng" dirty="0" smtClean="0"/>
              <a:t>links of similarity</a:t>
            </a:r>
            <a:r>
              <a:rPr lang="en-US" sz="2200" dirty="0" smtClean="0"/>
              <a:t>…</a:t>
            </a:r>
            <a:endParaRPr sz="2200" dirty="0"/>
          </a:p>
        </p:txBody>
      </p:sp>
      <p:pic>
        <p:nvPicPr>
          <p:cNvPr id="115" name="Shape 115" descr="beach.jpg"/>
          <p:cNvPicPr preferRelativeResize="0"/>
          <p:nvPr/>
        </p:nvPicPr>
        <p:blipFill>
          <a:blip r:embed="rId3"/>
          <a:stretch>
            <a:fillRect/>
          </a:stretch>
        </p:blipFill>
        <p:spPr>
          <a:xfrm>
            <a:off x="5029200" y="1276350"/>
            <a:ext cx="3769982" cy="2512990"/>
          </a:xfrm>
          <a:prstGeom prst="rect">
            <a:avLst/>
          </a:prstGeom>
          <a:noFill/>
          <a:ln>
            <a:noFill/>
          </a:ln>
        </p:spPr>
      </p:pic>
      <p:sp>
        <p:nvSpPr>
          <p:cNvPr id="116" name="Shape 116"/>
          <p:cNvSpPr txBox="1">
            <a:spLocks noGrp="1"/>
          </p:cNvSpPr>
          <p:nvPr>
            <p:ph type="body" idx="1"/>
          </p:nvPr>
        </p:nvSpPr>
        <p:spPr>
          <a:xfrm>
            <a:off x="228600" y="1276350"/>
            <a:ext cx="4800600" cy="10677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sz="2800" dirty="0" smtClean="0"/>
              <a:t>which should encourage the church to focus on reaching both immigrants and </a:t>
            </a:r>
            <a:r>
              <a:rPr lang="en-US" sz="2800" dirty="0" err="1" smtClean="0"/>
              <a:t>Millennials</a:t>
            </a:r>
            <a:r>
              <a:rPr lang="en-US" sz="2800" dirty="0" smtClean="0"/>
              <a:t> concurrently in order to experience synergistic multiplication of both groups as church members.</a:t>
            </a:r>
            <a:endParaRPr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838200" y="2161800"/>
            <a:ext cx="7467600" cy="819900"/>
          </a:xfrm>
          <a:prstGeom prst="rect">
            <a:avLst/>
          </a:prstGeom>
        </p:spPr>
        <p:txBody>
          <a:bodyPr spcFirstLastPara="1" wrap="square" lIns="91425" tIns="91425" rIns="91425" bIns="91425" anchor="ctr" anchorCtr="0">
            <a:noAutofit/>
          </a:bodyPr>
          <a:lstStyle/>
          <a:p>
            <a:r>
              <a:rPr lang="en-US" sz="2800" dirty="0" smtClean="0"/>
              <a:t>A biblically-rooted, demographically conscious twin focus on welcoming immigrants and welcoming young people will, with God’s help, yield high dividends even in a secularizing atmosphere. – p. 3</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97282" name="Picture 2" descr="C:\Users\Owner\Desktop\jack-finnigan-539853-unsplash.jpg"/>
          <p:cNvPicPr>
            <a:picLocks noChangeAspect="1" noChangeArrowheads="1"/>
          </p:cNvPicPr>
          <p:nvPr/>
        </p:nvPicPr>
        <p:blipFill>
          <a:blip r:embed="rId3"/>
          <a:srcRect/>
          <a:stretch>
            <a:fillRect/>
          </a:stretch>
        </p:blipFill>
        <p:spPr bwMode="auto">
          <a:xfrm>
            <a:off x="-114300" y="-247650"/>
            <a:ext cx="10329863" cy="6886575"/>
          </a:xfrm>
          <a:prstGeom prst="rect">
            <a:avLst/>
          </a:prstGeom>
          <a:noFill/>
        </p:spPr>
      </p:pic>
      <p:sp>
        <p:nvSpPr>
          <p:cNvPr id="121" name="Shape 121"/>
          <p:cNvSpPr txBox="1">
            <a:spLocks noGrp="1"/>
          </p:cNvSpPr>
          <p:nvPr>
            <p:ph type="title" idx="4294967295"/>
          </p:nvPr>
        </p:nvSpPr>
        <p:spPr>
          <a:xfrm>
            <a:off x="0" y="244245"/>
            <a:ext cx="9448800" cy="6087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sz="5500" dirty="0" smtClean="0">
                <a:solidFill>
                  <a:schemeClr val="bg1"/>
                </a:solidFill>
              </a:rPr>
              <a:t/>
            </a:r>
            <a:br>
              <a:rPr lang="en-US" sz="5500" dirty="0" smtClean="0">
                <a:solidFill>
                  <a:schemeClr val="bg1"/>
                </a:solidFill>
              </a:rPr>
            </a:br>
            <a:r>
              <a:rPr lang="en-US" sz="5500" dirty="0" smtClean="0">
                <a:solidFill>
                  <a:schemeClr val="bg1"/>
                </a:solidFill>
              </a:rPr>
              <a:t>strategic links of similarity:</a:t>
            </a:r>
            <a:endParaRPr sz="55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905000" y="2495550"/>
            <a:ext cx="52776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both groups are best reached through personal friendships with church members.</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a:solidFill>
                  <a:srgbClr val="FFFFFF"/>
                </a:solidFill>
                <a:latin typeface="Montserrat"/>
                <a:ea typeface="Montserrat"/>
                <a:cs typeface="Montserrat"/>
                <a:sym typeface="Montserrat"/>
              </a:rPr>
              <a:t>1</a:t>
            </a:r>
            <a:endParaRPr sz="2400" b="1">
              <a:solidFill>
                <a:srgbClr val="FFFFFF"/>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933200" y="2189999"/>
            <a:ext cx="52776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both groups tend to be relationally oriented.</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2</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2057400" y="2800350"/>
            <a:ext cx="52776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both groups long to feel a sense of belonging and community, and respond well to an atmosphere of hospitality.</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3</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828800" y="2647950"/>
            <a:ext cx="54864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both groups tend to prioritize showing practical compassion to those in need and are willing to </a:t>
            </a:r>
            <a:br>
              <a:rPr lang="en-US" dirty="0" smtClean="0"/>
            </a:br>
            <a:r>
              <a:rPr lang="en-US" dirty="0" smtClean="0"/>
              <a:t>personally invest themselves in it.</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4</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828800" y="2495550"/>
            <a:ext cx="54864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often, an individual can belong to both of these groups </a:t>
            </a:r>
            <a:br>
              <a:rPr lang="en-US" dirty="0" smtClean="0"/>
            </a:br>
            <a:r>
              <a:rPr lang="en-US" dirty="0" smtClean="0"/>
              <a:t>at the same time.</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5</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840975" y="1184604"/>
            <a:ext cx="3621900" cy="29655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US" sz="2400" b="1" dirty="0" smtClean="0">
                <a:latin typeface="Montserrat"/>
                <a:ea typeface="Montserrat"/>
                <a:cs typeface="Montserrat"/>
                <a:sym typeface="Montserrat"/>
              </a:rPr>
              <a:t>(believing) </a:t>
            </a:r>
            <a:r>
              <a:rPr lang="en-US" sz="2400" b="1" dirty="0" err="1" smtClean="0">
                <a:latin typeface="Montserrat"/>
                <a:ea typeface="Montserrat"/>
                <a:cs typeface="Montserrat"/>
                <a:sym typeface="Montserrat"/>
              </a:rPr>
              <a:t>millenials</a:t>
            </a:r>
            <a:endParaRPr sz="2400" b="1" dirty="0">
              <a:latin typeface="Montserrat"/>
              <a:ea typeface="Montserrat"/>
              <a:cs typeface="Montserrat"/>
              <a:sym typeface="Montserrat"/>
            </a:endParaRPr>
          </a:p>
          <a:p>
            <a:pPr marL="0" lvl="0" indent="0">
              <a:spcBef>
                <a:spcPts val="600"/>
              </a:spcBef>
              <a:spcAft>
                <a:spcPts val="0"/>
              </a:spcAft>
              <a:buNone/>
            </a:pPr>
            <a:r>
              <a:rPr lang="en-US" sz="2400" dirty="0" smtClean="0"/>
              <a:t>are in a good position to naturally and warmly welcome those who come from different cultures into the church family</a:t>
            </a:r>
            <a:r>
              <a:rPr lang="en" sz="2400" dirty="0" smtClean="0"/>
              <a:t>.</a:t>
            </a:r>
            <a:endParaRPr sz="2400" dirty="0"/>
          </a:p>
        </p:txBody>
      </p:sp>
      <p:sp>
        <p:nvSpPr>
          <p:cNvPr id="100" name="Shape 100"/>
          <p:cNvSpPr txBox="1">
            <a:spLocks noGrp="1"/>
          </p:cNvSpPr>
          <p:nvPr>
            <p:ph type="title"/>
          </p:nvPr>
        </p:nvSpPr>
        <p:spPr>
          <a:xfrm>
            <a:off x="3241650" y="91566"/>
            <a:ext cx="2660700" cy="733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2200" dirty="0" smtClean="0"/>
              <a:t>m</a:t>
            </a:r>
            <a:r>
              <a:rPr lang="en" sz="2200" dirty="0" smtClean="0"/>
              <a:t>utual benefits</a:t>
            </a:r>
            <a:br>
              <a:rPr lang="en" sz="2200" dirty="0" smtClean="0"/>
            </a:br>
            <a:r>
              <a:rPr lang="en" sz="2200" dirty="0" smtClean="0"/>
              <a:t>in the church</a:t>
            </a:r>
            <a:endParaRPr sz="2200" dirty="0"/>
          </a:p>
        </p:txBody>
      </p:sp>
      <p:sp>
        <p:nvSpPr>
          <p:cNvPr id="101" name="Shape 101"/>
          <p:cNvSpPr txBox="1">
            <a:spLocks noGrp="1"/>
          </p:cNvSpPr>
          <p:nvPr>
            <p:ph type="body" idx="2"/>
          </p:nvPr>
        </p:nvSpPr>
        <p:spPr>
          <a:xfrm>
            <a:off x="4681053" y="1184604"/>
            <a:ext cx="3621900" cy="29655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US" sz="2400" b="1" dirty="0" smtClean="0">
                <a:latin typeface="Montserrat"/>
                <a:ea typeface="Montserrat"/>
                <a:cs typeface="Montserrat"/>
                <a:sym typeface="Montserrat"/>
              </a:rPr>
              <a:t>(believing) immigrants</a:t>
            </a:r>
            <a:endParaRPr sz="2400" b="1" dirty="0"/>
          </a:p>
          <a:p>
            <a:pPr marL="0" lvl="0" indent="0">
              <a:spcBef>
                <a:spcPts val="600"/>
              </a:spcBef>
              <a:spcAft>
                <a:spcPts val="0"/>
              </a:spcAft>
              <a:buNone/>
            </a:pPr>
            <a:r>
              <a:rPr lang="en-US" sz="2400" dirty="0" smtClean="0"/>
              <a:t>m</a:t>
            </a:r>
            <a:r>
              <a:rPr lang="en" sz="2400" dirty="0" smtClean="0"/>
              <a:t>ay be able to gain a more open audience to share truth with diversity-respecting young people than would biblically orthodox Americans.</a:t>
            </a:r>
            <a:endParaRPr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ctrTitle" idx="4294967295"/>
          </p:nvPr>
        </p:nvSpPr>
        <p:spPr>
          <a:xfrm>
            <a:off x="1603800" y="1803599"/>
            <a:ext cx="5936400" cy="1159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4800" dirty="0" smtClean="0">
                <a:solidFill>
                  <a:srgbClr val="FF9E00"/>
                </a:solidFill>
              </a:rPr>
              <a:t>suggestions</a:t>
            </a:r>
            <a:endParaRPr sz="4800" dirty="0">
              <a:solidFill>
                <a:srgbClr val="FF9E00"/>
              </a:solidFill>
            </a:endParaRPr>
          </a:p>
        </p:txBody>
      </p:sp>
      <p:sp>
        <p:nvSpPr>
          <p:cNvPr id="88" name="Shape 88"/>
          <p:cNvSpPr txBox="1">
            <a:spLocks noGrp="1"/>
          </p:cNvSpPr>
          <p:nvPr>
            <p:ph type="subTitle" idx="4294967295"/>
          </p:nvPr>
        </p:nvSpPr>
        <p:spPr>
          <a:xfrm>
            <a:off x="1603800" y="2488801"/>
            <a:ext cx="59364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sz="1800" dirty="0" smtClean="0">
                <a:solidFill>
                  <a:srgbClr val="CCCCCC"/>
                </a:solidFill>
              </a:rPr>
              <a:t>f</a:t>
            </a:r>
            <a:r>
              <a:rPr lang="en" sz="1800" dirty="0" smtClean="0">
                <a:solidFill>
                  <a:srgbClr val="CCCCCC"/>
                </a:solidFill>
              </a:rPr>
              <a:t>or effective church multiplication                             based upon the immigrant/millennial link</a:t>
            </a:r>
            <a:endParaRPr sz="1800" dirty="0">
              <a:solidFill>
                <a:srgbClr val="CCCCCC"/>
              </a:solidFill>
            </a:endParaRPr>
          </a:p>
        </p:txBody>
      </p:sp>
      <p:grpSp>
        <p:nvGrpSpPr>
          <p:cNvPr id="2" name="Shape 89"/>
          <p:cNvGrpSpPr/>
          <p:nvPr/>
        </p:nvGrpSpPr>
        <p:grpSpPr>
          <a:xfrm>
            <a:off x="4233487" y="499000"/>
            <a:ext cx="677029" cy="1103729"/>
            <a:chOff x="6730350" y="2315900"/>
            <a:chExt cx="257700" cy="420100"/>
          </a:xfrm>
        </p:grpSpPr>
        <p:sp>
          <p:nvSpPr>
            <p:cNvPr id="90" name="Shape 90"/>
            <p:cNvSpPr/>
            <p:nvPr/>
          </p:nvSpPr>
          <p:spPr>
            <a:xfrm>
              <a:off x="6807900" y="2671250"/>
              <a:ext cx="102600" cy="22625"/>
            </a:xfrm>
            <a:custGeom>
              <a:avLst/>
              <a:gdLst/>
              <a:ahLst/>
              <a:cxnLst/>
              <a:rect l="0" t="0" r="0" b="0"/>
              <a:pathLst>
                <a:path w="4104" h="905" extrusionOk="0">
                  <a:moveTo>
                    <a:pt x="1" y="1"/>
                  </a:moveTo>
                  <a:lnTo>
                    <a:pt x="1" y="905"/>
                  </a:lnTo>
                  <a:lnTo>
                    <a:pt x="4104" y="905"/>
                  </a:lnTo>
                  <a:lnTo>
                    <a:pt x="4104" y="1"/>
                  </a:lnTo>
                  <a:close/>
                </a:path>
              </a:pathLst>
            </a:custGeom>
            <a:solidFill>
              <a:srgbClr val="FF9E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FFFFFF"/>
                </a:solidFill>
              </a:endParaRPr>
            </a:p>
          </p:txBody>
        </p:sp>
        <p:sp>
          <p:nvSpPr>
            <p:cNvPr id="91" name="Shape 91"/>
            <p:cNvSpPr/>
            <p:nvPr/>
          </p:nvSpPr>
          <p:spPr>
            <a:xfrm>
              <a:off x="6807900" y="2636450"/>
              <a:ext cx="102600" cy="22625"/>
            </a:xfrm>
            <a:custGeom>
              <a:avLst/>
              <a:gdLst/>
              <a:ahLst/>
              <a:cxnLst/>
              <a:rect l="0" t="0" r="0" b="0"/>
              <a:pathLst>
                <a:path w="4104" h="905" extrusionOk="0">
                  <a:moveTo>
                    <a:pt x="1" y="1"/>
                  </a:moveTo>
                  <a:lnTo>
                    <a:pt x="1" y="905"/>
                  </a:lnTo>
                  <a:lnTo>
                    <a:pt x="4104" y="905"/>
                  </a:lnTo>
                  <a:lnTo>
                    <a:pt x="4104" y="1"/>
                  </a:lnTo>
                  <a:close/>
                </a:path>
              </a:pathLst>
            </a:custGeom>
            <a:solidFill>
              <a:srgbClr val="FF9E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FFFFFF"/>
                </a:solidFill>
              </a:endParaRPr>
            </a:p>
          </p:txBody>
        </p:sp>
        <p:sp>
          <p:nvSpPr>
            <p:cNvPr id="92" name="Shape 92"/>
            <p:cNvSpPr/>
            <p:nvPr/>
          </p:nvSpPr>
          <p:spPr>
            <a:xfrm>
              <a:off x="6807900" y="2706075"/>
              <a:ext cx="102600" cy="29925"/>
            </a:xfrm>
            <a:custGeom>
              <a:avLst/>
              <a:gdLst/>
              <a:ahLst/>
              <a:cxnLst/>
              <a:rect l="0" t="0" r="0" b="0"/>
              <a:pathLst>
                <a:path w="4104" h="1197" extrusionOk="0">
                  <a:moveTo>
                    <a:pt x="1" y="0"/>
                  </a:moveTo>
                  <a:lnTo>
                    <a:pt x="1" y="171"/>
                  </a:lnTo>
                  <a:lnTo>
                    <a:pt x="25" y="318"/>
                  </a:lnTo>
                  <a:lnTo>
                    <a:pt x="98" y="464"/>
                  </a:lnTo>
                  <a:lnTo>
                    <a:pt x="196" y="586"/>
                  </a:lnTo>
                  <a:lnTo>
                    <a:pt x="343" y="660"/>
                  </a:lnTo>
                  <a:lnTo>
                    <a:pt x="1881" y="1172"/>
                  </a:lnTo>
                  <a:lnTo>
                    <a:pt x="2052" y="1197"/>
                  </a:lnTo>
                  <a:lnTo>
                    <a:pt x="2223" y="1172"/>
                  </a:lnTo>
                  <a:lnTo>
                    <a:pt x="3762" y="660"/>
                  </a:lnTo>
                  <a:lnTo>
                    <a:pt x="3908" y="586"/>
                  </a:lnTo>
                  <a:lnTo>
                    <a:pt x="4006" y="464"/>
                  </a:lnTo>
                  <a:lnTo>
                    <a:pt x="4079" y="318"/>
                  </a:lnTo>
                  <a:lnTo>
                    <a:pt x="4104" y="171"/>
                  </a:lnTo>
                  <a:lnTo>
                    <a:pt x="4104" y="0"/>
                  </a:lnTo>
                  <a:close/>
                </a:path>
              </a:pathLst>
            </a:custGeom>
            <a:solidFill>
              <a:srgbClr val="FF9E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FFFFFF"/>
                </a:solidFill>
              </a:endParaRPr>
            </a:p>
          </p:txBody>
        </p:sp>
        <p:sp>
          <p:nvSpPr>
            <p:cNvPr id="93" name="Shape 93"/>
            <p:cNvSpPr/>
            <p:nvPr/>
          </p:nvSpPr>
          <p:spPr>
            <a:xfrm>
              <a:off x="6811575" y="2463675"/>
              <a:ext cx="95275" cy="160600"/>
            </a:xfrm>
            <a:custGeom>
              <a:avLst/>
              <a:gdLst/>
              <a:ahLst/>
              <a:cxnLst/>
              <a:rect l="0" t="0" r="0" b="0"/>
              <a:pathLst>
                <a:path w="3811" h="6424" extrusionOk="0">
                  <a:moveTo>
                    <a:pt x="1905" y="0"/>
                  </a:moveTo>
                  <a:lnTo>
                    <a:pt x="928" y="831"/>
                  </a:lnTo>
                  <a:lnTo>
                    <a:pt x="855" y="879"/>
                  </a:lnTo>
                  <a:lnTo>
                    <a:pt x="782" y="904"/>
                  </a:lnTo>
                  <a:lnTo>
                    <a:pt x="684" y="879"/>
                  </a:lnTo>
                  <a:lnTo>
                    <a:pt x="611" y="831"/>
                  </a:lnTo>
                  <a:lnTo>
                    <a:pt x="0" y="318"/>
                  </a:lnTo>
                  <a:lnTo>
                    <a:pt x="1319" y="6423"/>
                  </a:lnTo>
                  <a:lnTo>
                    <a:pt x="2491" y="6423"/>
                  </a:lnTo>
                  <a:lnTo>
                    <a:pt x="3810" y="318"/>
                  </a:lnTo>
                  <a:lnTo>
                    <a:pt x="3200" y="831"/>
                  </a:lnTo>
                  <a:lnTo>
                    <a:pt x="3126" y="879"/>
                  </a:lnTo>
                  <a:lnTo>
                    <a:pt x="3029" y="904"/>
                  </a:lnTo>
                  <a:lnTo>
                    <a:pt x="2955" y="879"/>
                  </a:lnTo>
                  <a:lnTo>
                    <a:pt x="2882" y="831"/>
                  </a:lnTo>
                  <a:lnTo>
                    <a:pt x="1905" y="0"/>
                  </a:lnTo>
                  <a:close/>
                </a:path>
              </a:pathLst>
            </a:custGeom>
            <a:solidFill>
              <a:srgbClr val="FF9E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FFFFFF"/>
                </a:solidFill>
              </a:endParaRPr>
            </a:p>
          </p:txBody>
        </p:sp>
        <p:sp>
          <p:nvSpPr>
            <p:cNvPr id="94" name="Shape 94"/>
            <p:cNvSpPr/>
            <p:nvPr/>
          </p:nvSpPr>
          <p:spPr>
            <a:xfrm>
              <a:off x="6730350" y="2315900"/>
              <a:ext cx="257700" cy="308375"/>
            </a:xfrm>
            <a:custGeom>
              <a:avLst/>
              <a:gdLst/>
              <a:ahLst/>
              <a:cxnLst/>
              <a:rect l="0" t="0" r="0" b="0"/>
              <a:pathLst>
                <a:path w="10308" h="12335" extrusionOk="0">
                  <a:moveTo>
                    <a:pt x="5154" y="1"/>
                  </a:moveTo>
                  <a:lnTo>
                    <a:pt x="4617" y="25"/>
                  </a:lnTo>
                  <a:lnTo>
                    <a:pt x="4128" y="98"/>
                  </a:lnTo>
                  <a:lnTo>
                    <a:pt x="3615" y="245"/>
                  </a:lnTo>
                  <a:lnTo>
                    <a:pt x="3151" y="416"/>
                  </a:lnTo>
                  <a:lnTo>
                    <a:pt x="2712" y="636"/>
                  </a:lnTo>
                  <a:lnTo>
                    <a:pt x="2272" y="880"/>
                  </a:lnTo>
                  <a:lnTo>
                    <a:pt x="1881" y="1173"/>
                  </a:lnTo>
                  <a:lnTo>
                    <a:pt x="1515" y="1515"/>
                  </a:lnTo>
                  <a:lnTo>
                    <a:pt x="1198" y="1881"/>
                  </a:lnTo>
                  <a:lnTo>
                    <a:pt x="880" y="2272"/>
                  </a:lnTo>
                  <a:lnTo>
                    <a:pt x="636" y="2687"/>
                  </a:lnTo>
                  <a:lnTo>
                    <a:pt x="416" y="3151"/>
                  </a:lnTo>
                  <a:lnTo>
                    <a:pt x="245" y="3615"/>
                  </a:lnTo>
                  <a:lnTo>
                    <a:pt x="123" y="4104"/>
                  </a:lnTo>
                  <a:lnTo>
                    <a:pt x="50" y="4617"/>
                  </a:lnTo>
                  <a:lnTo>
                    <a:pt x="1" y="5154"/>
                  </a:lnTo>
                  <a:lnTo>
                    <a:pt x="25" y="5423"/>
                  </a:lnTo>
                  <a:lnTo>
                    <a:pt x="50" y="5691"/>
                  </a:lnTo>
                  <a:lnTo>
                    <a:pt x="123" y="6204"/>
                  </a:lnTo>
                  <a:lnTo>
                    <a:pt x="245" y="6693"/>
                  </a:lnTo>
                  <a:lnTo>
                    <a:pt x="416" y="7132"/>
                  </a:lnTo>
                  <a:lnTo>
                    <a:pt x="636" y="7572"/>
                  </a:lnTo>
                  <a:lnTo>
                    <a:pt x="856" y="7963"/>
                  </a:lnTo>
                  <a:lnTo>
                    <a:pt x="1100" y="8353"/>
                  </a:lnTo>
                  <a:lnTo>
                    <a:pt x="1369" y="8744"/>
                  </a:lnTo>
                  <a:lnTo>
                    <a:pt x="1906" y="9526"/>
                  </a:lnTo>
                  <a:lnTo>
                    <a:pt x="2150" y="9941"/>
                  </a:lnTo>
                  <a:lnTo>
                    <a:pt x="2394" y="10356"/>
                  </a:lnTo>
                  <a:lnTo>
                    <a:pt x="2614" y="10796"/>
                  </a:lnTo>
                  <a:lnTo>
                    <a:pt x="2810" y="11284"/>
                  </a:lnTo>
                  <a:lnTo>
                    <a:pt x="2980" y="11797"/>
                  </a:lnTo>
                  <a:lnTo>
                    <a:pt x="3103" y="12334"/>
                  </a:lnTo>
                  <a:lnTo>
                    <a:pt x="4079" y="12334"/>
                  </a:lnTo>
                  <a:lnTo>
                    <a:pt x="3249" y="8500"/>
                  </a:lnTo>
                  <a:lnTo>
                    <a:pt x="2663" y="5642"/>
                  </a:lnTo>
                  <a:lnTo>
                    <a:pt x="2663" y="5520"/>
                  </a:lnTo>
                  <a:lnTo>
                    <a:pt x="2712" y="5423"/>
                  </a:lnTo>
                  <a:lnTo>
                    <a:pt x="2785" y="5374"/>
                  </a:lnTo>
                  <a:lnTo>
                    <a:pt x="2883" y="5349"/>
                  </a:lnTo>
                  <a:lnTo>
                    <a:pt x="2956" y="5349"/>
                  </a:lnTo>
                  <a:lnTo>
                    <a:pt x="3054" y="5398"/>
                  </a:lnTo>
                  <a:lnTo>
                    <a:pt x="4031" y="6253"/>
                  </a:lnTo>
                  <a:lnTo>
                    <a:pt x="4983" y="5398"/>
                  </a:lnTo>
                  <a:lnTo>
                    <a:pt x="5081" y="5349"/>
                  </a:lnTo>
                  <a:lnTo>
                    <a:pt x="5227" y="5349"/>
                  </a:lnTo>
                  <a:lnTo>
                    <a:pt x="5325" y="5398"/>
                  </a:lnTo>
                  <a:lnTo>
                    <a:pt x="6278" y="6253"/>
                  </a:lnTo>
                  <a:lnTo>
                    <a:pt x="7254" y="5398"/>
                  </a:lnTo>
                  <a:lnTo>
                    <a:pt x="7352" y="5349"/>
                  </a:lnTo>
                  <a:lnTo>
                    <a:pt x="7425" y="5349"/>
                  </a:lnTo>
                  <a:lnTo>
                    <a:pt x="7523" y="5374"/>
                  </a:lnTo>
                  <a:lnTo>
                    <a:pt x="7596" y="5423"/>
                  </a:lnTo>
                  <a:lnTo>
                    <a:pt x="7645" y="5520"/>
                  </a:lnTo>
                  <a:lnTo>
                    <a:pt x="7645" y="5642"/>
                  </a:lnTo>
                  <a:lnTo>
                    <a:pt x="7059" y="8500"/>
                  </a:lnTo>
                  <a:lnTo>
                    <a:pt x="6229" y="12334"/>
                  </a:lnTo>
                  <a:lnTo>
                    <a:pt x="7206" y="12334"/>
                  </a:lnTo>
                  <a:lnTo>
                    <a:pt x="7328" y="11797"/>
                  </a:lnTo>
                  <a:lnTo>
                    <a:pt x="7499" y="11284"/>
                  </a:lnTo>
                  <a:lnTo>
                    <a:pt x="7694" y="10796"/>
                  </a:lnTo>
                  <a:lnTo>
                    <a:pt x="7914" y="10356"/>
                  </a:lnTo>
                  <a:lnTo>
                    <a:pt x="8158" y="9941"/>
                  </a:lnTo>
                  <a:lnTo>
                    <a:pt x="8402" y="9526"/>
                  </a:lnTo>
                  <a:lnTo>
                    <a:pt x="8940" y="8744"/>
                  </a:lnTo>
                  <a:lnTo>
                    <a:pt x="9208" y="8353"/>
                  </a:lnTo>
                  <a:lnTo>
                    <a:pt x="9453" y="7963"/>
                  </a:lnTo>
                  <a:lnTo>
                    <a:pt x="9672" y="7572"/>
                  </a:lnTo>
                  <a:lnTo>
                    <a:pt x="9892" y="7132"/>
                  </a:lnTo>
                  <a:lnTo>
                    <a:pt x="10063" y="6693"/>
                  </a:lnTo>
                  <a:lnTo>
                    <a:pt x="10185" y="6204"/>
                  </a:lnTo>
                  <a:lnTo>
                    <a:pt x="10259" y="5691"/>
                  </a:lnTo>
                  <a:lnTo>
                    <a:pt x="10283" y="5423"/>
                  </a:lnTo>
                  <a:lnTo>
                    <a:pt x="10307" y="5154"/>
                  </a:lnTo>
                  <a:lnTo>
                    <a:pt x="10259" y="4617"/>
                  </a:lnTo>
                  <a:lnTo>
                    <a:pt x="10185" y="4104"/>
                  </a:lnTo>
                  <a:lnTo>
                    <a:pt x="10063" y="3615"/>
                  </a:lnTo>
                  <a:lnTo>
                    <a:pt x="9892" y="3151"/>
                  </a:lnTo>
                  <a:lnTo>
                    <a:pt x="9672" y="2687"/>
                  </a:lnTo>
                  <a:lnTo>
                    <a:pt x="9428" y="2272"/>
                  </a:lnTo>
                  <a:lnTo>
                    <a:pt x="9111" y="1881"/>
                  </a:lnTo>
                  <a:lnTo>
                    <a:pt x="8793" y="1515"/>
                  </a:lnTo>
                  <a:lnTo>
                    <a:pt x="8427" y="1173"/>
                  </a:lnTo>
                  <a:lnTo>
                    <a:pt x="8036" y="880"/>
                  </a:lnTo>
                  <a:lnTo>
                    <a:pt x="7596" y="636"/>
                  </a:lnTo>
                  <a:lnTo>
                    <a:pt x="7157" y="416"/>
                  </a:lnTo>
                  <a:lnTo>
                    <a:pt x="6693" y="245"/>
                  </a:lnTo>
                  <a:lnTo>
                    <a:pt x="6180" y="98"/>
                  </a:lnTo>
                  <a:lnTo>
                    <a:pt x="5691" y="25"/>
                  </a:lnTo>
                  <a:lnTo>
                    <a:pt x="5154" y="1"/>
                  </a:lnTo>
                  <a:close/>
                </a:path>
              </a:pathLst>
            </a:custGeom>
            <a:solidFill>
              <a:srgbClr val="FF9E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FFFFFF"/>
                </a:solidFil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933200" y="2189999"/>
            <a:ext cx="52776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focus on welcoming those currently on the fringes                in the church.</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1</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933200" y="2189999"/>
            <a:ext cx="52776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focus on creating the margin that facilitates relationships.</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2</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933200" y="2189999"/>
            <a:ext cx="52776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focus on age integration      where possible.</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3</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933200" y="2189999"/>
            <a:ext cx="52776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focus on empowerment.</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4</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1933200" y="2189999"/>
            <a:ext cx="5277600" cy="447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dirty="0" smtClean="0"/>
              <a:t>focus on being excellent outwardly-focused neighbors.</a:t>
            </a:r>
            <a:endParaRPr dirty="0"/>
          </a:p>
        </p:txBody>
      </p:sp>
      <p:sp>
        <p:nvSpPr>
          <p:cNvPr id="71" name="Shape 71"/>
          <p:cNvSpPr txBox="1"/>
          <p:nvPr/>
        </p:nvSpPr>
        <p:spPr>
          <a:xfrm>
            <a:off x="3858675" y="528407"/>
            <a:ext cx="1426500" cy="557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dirty="0" smtClean="0">
                <a:solidFill>
                  <a:srgbClr val="FFFFFF"/>
                </a:solidFill>
                <a:latin typeface="Montserrat"/>
                <a:ea typeface="Montserrat"/>
                <a:cs typeface="Montserrat"/>
                <a:sym typeface="Montserrat"/>
              </a:rPr>
              <a:t>5</a:t>
            </a:r>
            <a:endParaRPr sz="2400" b="1" dirty="0">
              <a:solidFill>
                <a:srgbClr val="FFFFFF"/>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p:nvPr/>
        </p:nvSpPr>
        <p:spPr>
          <a:xfrm>
            <a:off x="4038600" y="1035782"/>
            <a:ext cx="4517812" cy="3517168"/>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1" name="Shape 251"/>
          <p:cNvSpPr txBox="1">
            <a:spLocks noGrp="1"/>
          </p:cNvSpPr>
          <p:nvPr>
            <p:ph type="body" idx="4294967295"/>
          </p:nvPr>
        </p:nvSpPr>
        <p:spPr>
          <a:xfrm>
            <a:off x="609600" y="3333750"/>
            <a:ext cx="4876800" cy="1066800"/>
          </a:xfrm>
          <a:prstGeom prst="rect">
            <a:avLst/>
          </a:prstGeom>
        </p:spPr>
        <p:txBody>
          <a:bodyPr spcFirstLastPara="1" wrap="square" lIns="91425" tIns="91425" rIns="91425" bIns="91425" anchor="ctr" anchorCtr="0">
            <a:noAutofit/>
          </a:bodyPr>
          <a:lstStyle/>
          <a:p>
            <a:pPr marL="0" lvl="0" indent="0" rtl="0">
              <a:spcBef>
                <a:spcPts val="300"/>
              </a:spcBef>
              <a:spcAft>
                <a:spcPts val="0"/>
              </a:spcAft>
              <a:buNone/>
            </a:pPr>
            <a:r>
              <a:rPr lang="en-US" sz="1800" b="1" dirty="0" smtClean="0"/>
              <a:t>Book: </a:t>
            </a:r>
            <a:r>
              <a:rPr lang="en-US" sz="1800" b="1" i="1" dirty="0" smtClean="0"/>
              <a:t>Loving the Stranger</a:t>
            </a:r>
          </a:p>
          <a:p>
            <a:pPr marL="0" lvl="0" indent="0" rtl="0">
              <a:spcBef>
                <a:spcPts val="300"/>
              </a:spcBef>
              <a:spcAft>
                <a:spcPts val="0"/>
              </a:spcAft>
              <a:buNone/>
            </a:pPr>
            <a:r>
              <a:rPr lang="en-US" sz="1800" b="1" dirty="0" smtClean="0"/>
              <a:t>lovingthestrangerblog.com</a:t>
            </a:r>
          </a:p>
          <a:p>
            <a:pPr marL="0" lvl="0" indent="0" rtl="0">
              <a:spcBef>
                <a:spcPts val="300"/>
              </a:spcBef>
              <a:spcAft>
                <a:spcPts val="0"/>
              </a:spcAft>
              <a:buNone/>
            </a:pPr>
            <a:r>
              <a:rPr lang="en-US" sz="1800" b="1" dirty="0" smtClean="0"/>
              <a:t>@</a:t>
            </a:r>
            <a:r>
              <a:rPr lang="en-US" sz="1800" b="1" dirty="0" err="1" smtClean="0"/>
              <a:t>loveimmigrants</a:t>
            </a:r>
            <a:endParaRPr lang="en-US" sz="1800" b="1" dirty="0" smtClean="0"/>
          </a:p>
          <a:p>
            <a:pPr marL="0" lvl="0" indent="0" rtl="0">
              <a:spcBef>
                <a:spcPts val="300"/>
              </a:spcBef>
              <a:spcAft>
                <a:spcPts val="0"/>
              </a:spcAft>
              <a:buNone/>
            </a:pPr>
            <a:r>
              <a:rPr lang="en-US" sz="1800" b="1" dirty="0" smtClean="0"/>
              <a:t>lovingthestranger@gmail.com</a:t>
            </a:r>
            <a:endParaRPr sz="1800" b="1" dirty="0"/>
          </a:p>
        </p:txBody>
      </p:sp>
      <p:sp>
        <p:nvSpPr>
          <p:cNvPr id="254" name="Shape 254"/>
          <p:cNvSpPr txBox="1">
            <a:spLocks noGrp="1"/>
          </p:cNvSpPr>
          <p:nvPr>
            <p:ph type="title" idx="4294967295"/>
          </p:nvPr>
        </p:nvSpPr>
        <p:spPr>
          <a:xfrm>
            <a:off x="3899450" y="271750"/>
            <a:ext cx="1365300" cy="5535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1400" dirty="0" smtClean="0"/>
              <a:t>LET’S CONNECT</a:t>
            </a:r>
            <a:endParaRPr sz="1400" dirty="0"/>
          </a:p>
        </p:txBody>
      </p:sp>
      <p:pic>
        <p:nvPicPr>
          <p:cNvPr id="2050" name="Picture 2" descr="C:\Users\Owner\Pictures\Screenshots\Screenshot (2).png"/>
          <p:cNvPicPr>
            <a:picLocks noChangeAspect="1" noChangeArrowheads="1"/>
          </p:cNvPicPr>
          <p:nvPr/>
        </p:nvPicPr>
        <p:blipFill>
          <a:blip r:embed="rId3"/>
          <a:srcRect l="6247" r="7857"/>
          <a:stretch>
            <a:fillRect/>
          </a:stretch>
        </p:blipFill>
        <p:spPr bwMode="auto">
          <a:xfrm>
            <a:off x="4169987" y="1123950"/>
            <a:ext cx="4267200" cy="2743200"/>
          </a:xfrm>
          <a:prstGeom prst="rect">
            <a:avLst/>
          </a:prstGeom>
          <a:noFill/>
        </p:spPr>
      </p:pic>
      <p:pic>
        <p:nvPicPr>
          <p:cNvPr id="8" name="Picture 2" descr="C:\Users\Owner\Desktop\LTS\LTS cover to upload.jpg"/>
          <p:cNvPicPr>
            <a:picLocks noChangeAspect="1" noChangeArrowheads="1"/>
          </p:cNvPicPr>
          <p:nvPr/>
        </p:nvPicPr>
        <p:blipFill>
          <a:blip r:embed="rId4"/>
          <a:srcRect/>
          <a:stretch>
            <a:fillRect/>
          </a:stretch>
        </p:blipFill>
        <p:spPr bwMode="auto">
          <a:xfrm>
            <a:off x="578736" y="590550"/>
            <a:ext cx="1859664" cy="2622038"/>
          </a:xfrm>
          <a:prstGeom prst="rect">
            <a:avLst/>
          </a:prstGeom>
          <a:noFill/>
        </p:spPr>
      </p:pic>
      <p:sp>
        <p:nvSpPr>
          <p:cNvPr id="2052" name="AutoShape 4" descr="Image result for twitter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Image result for twitter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6" name="Picture 8" descr="Image result for twitter icon"/>
          <p:cNvPicPr>
            <a:picLocks noChangeAspect="1" noChangeArrowheads="1"/>
          </p:cNvPicPr>
          <p:nvPr/>
        </p:nvPicPr>
        <p:blipFill>
          <a:blip r:embed="rId5"/>
          <a:srcRect/>
          <a:stretch>
            <a:fillRect/>
          </a:stretch>
        </p:blipFill>
        <p:spPr bwMode="auto">
          <a:xfrm>
            <a:off x="2590800" y="1504950"/>
            <a:ext cx="1295400" cy="1295400"/>
          </a:xfrm>
          <a:prstGeom prst="rect">
            <a:avLst/>
          </a:prstGeom>
          <a:noFill/>
        </p:spPr>
      </p:pic>
      <p:sp>
        <p:nvSpPr>
          <p:cNvPr id="12" name="TextBox 11"/>
          <p:cNvSpPr txBox="1"/>
          <p:nvPr/>
        </p:nvSpPr>
        <p:spPr>
          <a:xfrm>
            <a:off x="5562600" y="4778573"/>
            <a:ext cx="3039615" cy="307777"/>
          </a:xfrm>
          <a:prstGeom prst="rect">
            <a:avLst/>
          </a:prstGeom>
          <a:noFill/>
        </p:spPr>
        <p:txBody>
          <a:bodyPr wrap="none" rtlCol="0">
            <a:spAutoFit/>
          </a:bodyPr>
          <a:lstStyle/>
          <a:p>
            <a:r>
              <a:rPr lang="en-US" dirty="0" smtClean="0">
                <a:latin typeface="Droid Serif"/>
              </a:rPr>
              <a:t>(template courtesy of </a:t>
            </a:r>
            <a:r>
              <a:rPr lang="en-US" dirty="0" err="1" smtClean="0">
                <a:latin typeface="Droid Serif"/>
              </a:rPr>
              <a:t>slidescarnival</a:t>
            </a:r>
            <a:r>
              <a:rPr lang="en-US" dirty="0" smtClean="0">
                <a:latin typeface="Droid Serif"/>
              </a:rPr>
              <a:t>)</a:t>
            </a:r>
            <a:endParaRPr lang="en-US" dirty="0">
              <a:latin typeface="Droid Serif"/>
            </a:endParaRPr>
          </a:p>
        </p:txBody>
      </p:sp>
    </p:spTree>
  </p:cSld>
  <p:clrMapOvr>
    <a:masterClrMapping/>
  </p:clrMapOvr>
</p:sld>
</file>

<file path=ppt/theme/theme1.xml><?xml version="1.0" encoding="utf-8"?>
<a:theme xmlns:a="http://schemas.openxmlformats.org/drawingml/2006/main" name="Perdit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TotalTime>
  <Words>647</Words>
  <Application>Microsoft Office PowerPoint</Application>
  <PresentationFormat>On-screen Show (16:9)</PresentationFormat>
  <Paragraphs>55</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Montserrat</vt:lpstr>
      <vt:lpstr>Droid Serif</vt:lpstr>
      <vt:lpstr>Wingdings</vt:lpstr>
      <vt:lpstr>Perdita template</vt:lpstr>
      <vt:lpstr>  the immigrant/millennial link:  [demographic keys for  effective church multiplication  in a secular age]  with jessica udall </vt:lpstr>
      <vt:lpstr>in 2018</vt:lpstr>
      <vt:lpstr>Slide 3</vt:lpstr>
      <vt:lpstr>Slide 4</vt:lpstr>
      <vt:lpstr>Slide 5</vt:lpstr>
      <vt:lpstr>our task? neighbor-love</vt:lpstr>
      <vt:lpstr>Slide 7</vt:lpstr>
      <vt:lpstr>  gospel proclamation put aside? by no means!</vt:lpstr>
      <vt:lpstr>Slide 9</vt:lpstr>
      <vt:lpstr>what attracts secularly-oriented Americans to a church?</vt:lpstr>
      <vt:lpstr>how to be effective in compassionate      mission in a secular culture?  consider 2 demographic trends…</vt:lpstr>
      <vt:lpstr>seemingly unrelated,  but there are strategic  links of similarity…</vt:lpstr>
      <vt:lpstr>Slide 13</vt:lpstr>
      <vt:lpstr> strategic links of similarity:</vt:lpstr>
      <vt:lpstr>both groups are best reached through personal friendships with church members.</vt:lpstr>
      <vt:lpstr>both groups tend to be relationally oriented.</vt:lpstr>
      <vt:lpstr>both groups long to feel a sense of belonging and community, and respond well to an atmosphere of hospitality.</vt:lpstr>
      <vt:lpstr>   both groups tend to prioritize showing practical compassion to those in need and are willing to  personally invest themselves in it.</vt:lpstr>
      <vt:lpstr>often, an individual can belong to both of these groups  at the same time.</vt:lpstr>
      <vt:lpstr>mutual benefits in the church</vt:lpstr>
      <vt:lpstr>suggestions</vt:lpstr>
      <vt:lpstr>   focus on welcoming those currently on the fringes                in the church.</vt:lpstr>
      <vt:lpstr>   focus on creating the margin that facilitates relationships.</vt:lpstr>
      <vt:lpstr>   focus on age integration      where possible.</vt:lpstr>
      <vt:lpstr>   focus on empowerment.</vt:lpstr>
      <vt:lpstr>focus on being excellent outwardly-focused neighbors.</vt:lpstr>
      <vt:lpstr>LET’S CONNECT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immigrant/millennial link:  [demographic keys for  effective church multiplication  in a secular age]</dc:title>
  <dc:creator>Owner</dc:creator>
  <cp:lastModifiedBy>Owner</cp:lastModifiedBy>
  <cp:revision>4</cp:revision>
  <dcterms:modified xsi:type="dcterms:W3CDTF">2018-03-24T01:10:39Z</dcterms:modified>
</cp:coreProperties>
</file>